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9"/>
  </p:notesMasterIdLst>
  <p:handoutMasterIdLst>
    <p:handoutMasterId r:id="rId40"/>
  </p:handoutMasterIdLst>
  <p:sldIdLst>
    <p:sldId id="256" r:id="rId2"/>
    <p:sldId id="258" r:id="rId3"/>
    <p:sldId id="344" r:id="rId4"/>
    <p:sldId id="270" r:id="rId5"/>
    <p:sldId id="262" r:id="rId6"/>
    <p:sldId id="276" r:id="rId7"/>
    <p:sldId id="269" r:id="rId8"/>
    <p:sldId id="268" r:id="rId9"/>
    <p:sldId id="306" r:id="rId10"/>
    <p:sldId id="275" r:id="rId11"/>
    <p:sldId id="274" r:id="rId12"/>
    <p:sldId id="286" r:id="rId13"/>
    <p:sldId id="310" r:id="rId14"/>
    <p:sldId id="320" r:id="rId15"/>
    <p:sldId id="337" r:id="rId16"/>
    <p:sldId id="338" r:id="rId17"/>
    <p:sldId id="313" r:id="rId18"/>
    <p:sldId id="374" r:id="rId19"/>
    <p:sldId id="375" r:id="rId20"/>
    <p:sldId id="376" r:id="rId21"/>
    <p:sldId id="377" r:id="rId22"/>
    <p:sldId id="378" r:id="rId23"/>
    <p:sldId id="379" r:id="rId24"/>
    <p:sldId id="380" r:id="rId25"/>
    <p:sldId id="381" r:id="rId26"/>
    <p:sldId id="382" r:id="rId27"/>
    <p:sldId id="383" r:id="rId28"/>
    <p:sldId id="384" r:id="rId29"/>
    <p:sldId id="400" r:id="rId30"/>
    <p:sldId id="386" r:id="rId31"/>
    <p:sldId id="387" r:id="rId32"/>
    <p:sldId id="388" r:id="rId33"/>
    <p:sldId id="385" r:id="rId34"/>
    <p:sldId id="401" r:id="rId35"/>
    <p:sldId id="402" r:id="rId36"/>
    <p:sldId id="398" r:id="rId37"/>
    <p:sldId id="399" r:id="rId38"/>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4" autoAdjust="0"/>
    <p:restoredTop sz="77534" autoAdjust="0"/>
  </p:normalViewPr>
  <p:slideViewPr>
    <p:cSldViewPr>
      <p:cViewPr varScale="1">
        <p:scale>
          <a:sx n="83" d="100"/>
          <a:sy n="83" d="100"/>
        </p:scale>
        <p:origin x="804" y="78"/>
      </p:cViewPr>
      <p:guideLst>
        <p:guide orient="horz" pos="2160"/>
        <p:guide pos="2880"/>
      </p:guideLst>
    </p:cSldViewPr>
  </p:slideViewPr>
  <p:outlineViewPr>
    <p:cViewPr>
      <p:scale>
        <a:sx n="33" d="100"/>
        <a:sy n="33" d="100"/>
      </p:scale>
      <p:origin x="0" y="3192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6D45A-64B9-4D65-9554-CCD674D5339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BE99B11B-9DD4-4EE3-A6A0-55EDB0E4D1A7}">
      <dgm:prSet phldrT="[Text]"/>
      <dgm:spPr/>
      <dgm:t>
        <a:bodyPr/>
        <a:lstStyle/>
        <a:p>
          <a:r>
            <a:rPr lang="en-US" dirty="0"/>
            <a:t>Avoidance</a:t>
          </a:r>
        </a:p>
      </dgm:t>
    </dgm:pt>
    <dgm:pt modelId="{100662AD-D184-4BCC-A41C-E7F2D6EA9747}" type="parTrans" cxnId="{65E07412-E73B-472C-8FC1-5C3636886E51}">
      <dgm:prSet/>
      <dgm:spPr/>
      <dgm:t>
        <a:bodyPr/>
        <a:lstStyle/>
        <a:p>
          <a:endParaRPr lang="en-US"/>
        </a:p>
      </dgm:t>
    </dgm:pt>
    <dgm:pt modelId="{26DD0AE7-F9DD-40B9-B5A6-FCF31E05753F}" type="sibTrans" cxnId="{65E07412-E73B-472C-8FC1-5C3636886E51}">
      <dgm:prSet/>
      <dgm:spPr/>
      <dgm:t>
        <a:bodyPr/>
        <a:lstStyle/>
        <a:p>
          <a:endParaRPr lang="en-US"/>
        </a:p>
      </dgm:t>
    </dgm:pt>
    <dgm:pt modelId="{562A7D28-337D-4806-8E04-349F39719BCD}">
      <dgm:prSet phldrT="[Text]"/>
      <dgm:spPr/>
      <dgm:t>
        <a:bodyPr/>
        <a:lstStyle/>
        <a:p>
          <a:r>
            <a:rPr lang="en-US" dirty="0"/>
            <a:t>Re-Experiencing</a:t>
          </a:r>
        </a:p>
      </dgm:t>
    </dgm:pt>
    <dgm:pt modelId="{0CAE7AF3-E05B-4C43-B5F2-945809480C4F}" type="parTrans" cxnId="{0A9FCF12-079F-49F4-849A-879E121EEDCD}">
      <dgm:prSet/>
      <dgm:spPr/>
      <dgm:t>
        <a:bodyPr/>
        <a:lstStyle/>
        <a:p>
          <a:endParaRPr lang="en-US"/>
        </a:p>
      </dgm:t>
    </dgm:pt>
    <dgm:pt modelId="{94052D00-4E44-4102-8F7A-BD1D93DF67AD}" type="sibTrans" cxnId="{0A9FCF12-079F-49F4-849A-879E121EEDCD}">
      <dgm:prSet/>
      <dgm:spPr/>
      <dgm:t>
        <a:bodyPr/>
        <a:lstStyle/>
        <a:p>
          <a:endParaRPr lang="en-US"/>
        </a:p>
      </dgm:t>
    </dgm:pt>
    <dgm:pt modelId="{E7BF69D3-A816-4A27-A2F2-B2A8B5C8A98A}">
      <dgm:prSet phldrT="[Text]"/>
      <dgm:spPr/>
      <dgm:t>
        <a:bodyPr/>
        <a:lstStyle/>
        <a:p>
          <a:r>
            <a:rPr lang="en-US" dirty="0"/>
            <a:t>Arousal</a:t>
          </a:r>
        </a:p>
      </dgm:t>
    </dgm:pt>
    <dgm:pt modelId="{C90B1DFD-47D5-4CCE-A05D-01D5A3EC125B}" type="parTrans" cxnId="{989BC741-D2AA-45E0-8123-5E0DC706BF8D}">
      <dgm:prSet/>
      <dgm:spPr/>
      <dgm:t>
        <a:bodyPr/>
        <a:lstStyle/>
        <a:p>
          <a:endParaRPr lang="en-US"/>
        </a:p>
      </dgm:t>
    </dgm:pt>
    <dgm:pt modelId="{DD045057-1825-492F-AED4-A05E25EF779E}" type="sibTrans" cxnId="{989BC741-D2AA-45E0-8123-5E0DC706BF8D}">
      <dgm:prSet/>
      <dgm:spPr/>
      <dgm:t>
        <a:bodyPr/>
        <a:lstStyle/>
        <a:p>
          <a:endParaRPr lang="en-US"/>
        </a:p>
      </dgm:t>
    </dgm:pt>
    <dgm:pt modelId="{3A717CD7-D9DF-482C-BC19-8D0FED7860C3}">
      <dgm:prSet phldrT="[Text]"/>
      <dgm:spPr/>
      <dgm:t>
        <a:bodyPr/>
        <a:lstStyle/>
        <a:p>
          <a:r>
            <a:rPr lang="en-US" dirty="0"/>
            <a:t>Negative Cognitions &amp; Mood</a:t>
          </a:r>
        </a:p>
      </dgm:t>
    </dgm:pt>
    <dgm:pt modelId="{65267F9D-D46F-442A-B5FA-7412391E2E89}" type="parTrans" cxnId="{08D2032E-F5B7-476B-9321-1FDE1FA60A83}">
      <dgm:prSet/>
      <dgm:spPr/>
      <dgm:t>
        <a:bodyPr/>
        <a:lstStyle/>
        <a:p>
          <a:endParaRPr lang="en-US"/>
        </a:p>
      </dgm:t>
    </dgm:pt>
    <dgm:pt modelId="{37B60DF6-6B87-454E-9837-E2BE727C25BE}" type="sibTrans" cxnId="{08D2032E-F5B7-476B-9321-1FDE1FA60A83}">
      <dgm:prSet/>
      <dgm:spPr/>
      <dgm:t>
        <a:bodyPr/>
        <a:lstStyle/>
        <a:p>
          <a:endParaRPr lang="en-US"/>
        </a:p>
      </dgm:t>
    </dgm:pt>
    <dgm:pt modelId="{D29FA58E-F6D8-4E28-97A2-9B502D900043}" type="pres">
      <dgm:prSet presAssocID="{35B6D45A-64B9-4D65-9554-CCD674D5339A}" presName="Name0" presStyleCnt="0">
        <dgm:presLayoutVars>
          <dgm:chMax val="1"/>
          <dgm:dir/>
          <dgm:animLvl val="ctr"/>
          <dgm:resizeHandles val="exact"/>
        </dgm:presLayoutVars>
      </dgm:prSet>
      <dgm:spPr/>
    </dgm:pt>
    <dgm:pt modelId="{68EFA9EF-5D24-4605-8439-0F0F1E1FEB15}" type="pres">
      <dgm:prSet presAssocID="{BE99B11B-9DD4-4EE3-A6A0-55EDB0E4D1A7}" presName="centerShape" presStyleLbl="node0" presStyleIdx="0" presStyleCnt="1"/>
      <dgm:spPr/>
    </dgm:pt>
    <dgm:pt modelId="{C6B96869-BD63-417F-AC73-C84803346947}" type="pres">
      <dgm:prSet presAssocID="{0CAE7AF3-E05B-4C43-B5F2-945809480C4F}" presName="parTrans" presStyleLbl="sibTrans2D1" presStyleIdx="0" presStyleCnt="3"/>
      <dgm:spPr/>
    </dgm:pt>
    <dgm:pt modelId="{2523D63D-F565-4E9C-8D5E-5C6BA1D610C4}" type="pres">
      <dgm:prSet presAssocID="{0CAE7AF3-E05B-4C43-B5F2-945809480C4F}" presName="connectorText" presStyleLbl="sibTrans2D1" presStyleIdx="0" presStyleCnt="3"/>
      <dgm:spPr/>
    </dgm:pt>
    <dgm:pt modelId="{8A664690-7AF0-460C-8A2F-AE10F0082164}" type="pres">
      <dgm:prSet presAssocID="{562A7D28-337D-4806-8E04-349F39719BCD}" presName="node" presStyleLbl="node1" presStyleIdx="0" presStyleCnt="3">
        <dgm:presLayoutVars>
          <dgm:bulletEnabled val="1"/>
        </dgm:presLayoutVars>
      </dgm:prSet>
      <dgm:spPr/>
    </dgm:pt>
    <dgm:pt modelId="{35EB55EF-F71B-402C-87F8-457F3E727AD3}" type="pres">
      <dgm:prSet presAssocID="{C90B1DFD-47D5-4CCE-A05D-01D5A3EC125B}" presName="parTrans" presStyleLbl="sibTrans2D1" presStyleIdx="1" presStyleCnt="3"/>
      <dgm:spPr/>
    </dgm:pt>
    <dgm:pt modelId="{3D7E0D62-ED76-4AA7-B236-280BC4E90B3D}" type="pres">
      <dgm:prSet presAssocID="{C90B1DFD-47D5-4CCE-A05D-01D5A3EC125B}" presName="connectorText" presStyleLbl="sibTrans2D1" presStyleIdx="1" presStyleCnt="3"/>
      <dgm:spPr/>
    </dgm:pt>
    <dgm:pt modelId="{97B5633B-D7CA-400A-8C20-1CEF9A7698AD}" type="pres">
      <dgm:prSet presAssocID="{E7BF69D3-A816-4A27-A2F2-B2A8B5C8A98A}" presName="node" presStyleLbl="node1" presStyleIdx="1" presStyleCnt="3">
        <dgm:presLayoutVars>
          <dgm:bulletEnabled val="1"/>
        </dgm:presLayoutVars>
      </dgm:prSet>
      <dgm:spPr/>
    </dgm:pt>
    <dgm:pt modelId="{9E1D3C43-A9D3-4018-842D-B49C3501950E}" type="pres">
      <dgm:prSet presAssocID="{65267F9D-D46F-442A-B5FA-7412391E2E89}" presName="parTrans" presStyleLbl="sibTrans2D1" presStyleIdx="2" presStyleCnt="3"/>
      <dgm:spPr/>
    </dgm:pt>
    <dgm:pt modelId="{ADED244C-6414-4CB6-B986-23798C42E1F3}" type="pres">
      <dgm:prSet presAssocID="{65267F9D-D46F-442A-B5FA-7412391E2E89}" presName="connectorText" presStyleLbl="sibTrans2D1" presStyleIdx="2" presStyleCnt="3"/>
      <dgm:spPr/>
    </dgm:pt>
    <dgm:pt modelId="{F451C23F-9C9B-4325-A23C-E6AE942C29DA}" type="pres">
      <dgm:prSet presAssocID="{3A717CD7-D9DF-482C-BC19-8D0FED7860C3}" presName="node" presStyleLbl="node1" presStyleIdx="2" presStyleCnt="3">
        <dgm:presLayoutVars>
          <dgm:bulletEnabled val="1"/>
        </dgm:presLayoutVars>
      </dgm:prSet>
      <dgm:spPr/>
    </dgm:pt>
  </dgm:ptLst>
  <dgm:cxnLst>
    <dgm:cxn modelId="{65E07412-E73B-472C-8FC1-5C3636886E51}" srcId="{35B6D45A-64B9-4D65-9554-CCD674D5339A}" destId="{BE99B11B-9DD4-4EE3-A6A0-55EDB0E4D1A7}" srcOrd="0" destOrd="0" parTransId="{100662AD-D184-4BCC-A41C-E7F2D6EA9747}" sibTransId="{26DD0AE7-F9DD-40B9-B5A6-FCF31E05753F}"/>
    <dgm:cxn modelId="{0A9FCF12-079F-49F4-849A-879E121EEDCD}" srcId="{BE99B11B-9DD4-4EE3-A6A0-55EDB0E4D1A7}" destId="{562A7D28-337D-4806-8E04-349F39719BCD}" srcOrd="0" destOrd="0" parTransId="{0CAE7AF3-E05B-4C43-B5F2-945809480C4F}" sibTransId="{94052D00-4E44-4102-8F7A-BD1D93DF67AD}"/>
    <dgm:cxn modelId="{08D2032E-F5B7-476B-9321-1FDE1FA60A83}" srcId="{BE99B11B-9DD4-4EE3-A6A0-55EDB0E4D1A7}" destId="{3A717CD7-D9DF-482C-BC19-8D0FED7860C3}" srcOrd="2" destOrd="0" parTransId="{65267F9D-D46F-442A-B5FA-7412391E2E89}" sibTransId="{37B60DF6-6B87-454E-9837-E2BE727C25BE}"/>
    <dgm:cxn modelId="{72656432-26C4-41DA-A6DC-7764A3A7CC90}" type="presOf" srcId="{562A7D28-337D-4806-8E04-349F39719BCD}" destId="{8A664690-7AF0-460C-8A2F-AE10F0082164}" srcOrd="0" destOrd="0" presId="urn:microsoft.com/office/officeart/2005/8/layout/radial5"/>
    <dgm:cxn modelId="{B622F03E-D2E7-4590-B922-C447FDC1DF81}" type="presOf" srcId="{3A717CD7-D9DF-482C-BC19-8D0FED7860C3}" destId="{F451C23F-9C9B-4325-A23C-E6AE942C29DA}" srcOrd="0" destOrd="0" presId="urn:microsoft.com/office/officeart/2005/8/layout/radial5"/>
    <dgm:cxn modelId="{989BC741-D2AA-45E0-8123-5E0DC706BF8D}" srcId="{BE99B11B-9DD4-4EE3-A6A0-55EDB0E4D1A7}" destId="{E7BF69D3-A816-4A27-A2F2-B2A8B5C8A98A}" srcOrd="1" destOrd="0" parTransId="{C90B1DFD-47D5-4CCE-A05D-01D5A3EC125B}" sibTransId="{DD045057-1825-492F-AED4-A05E25EF779E}"/>
    <dgm:cxn modelId="{9714EF52-EFE6-4478-920F-E3145A07F3F4}" type="presOf" srcId="{BE99B11B-9DD4-4EE3-A6A0-55EDB0E4D1A7}" destId="{68EFA9EF-5D24-4605-8439-0F0F1E1FEB15}" srcOrd="0" destOrd="0" presId="urn:microsoft.com/office/officeart/2005/8/layout/radial5"/>
    <dgm:cxn modelId="{62036876-5BE0-49A6-88EF-6C2DDAA7859E}" type="presOf" srcId="{C90B1DFD-47D5-4CCE-A05D-01D5A3EC125B}" destId="{35EB55EF-F71B-402C-87F8-457F3E727AD3}" srcOrd="0" destOrd="0" presId="urn:microsoft.com/office/officeart/2005/8/layout/radial5"/>
    <dgm:cxn modelId="{580A838E-AF15-4DE2-AF60-CEE096EAA610}" type="presOf" srcId="{C90B1DFD-47D5-4CCE-A05D-01D5A3EC125B}" destId="{3D7E0D62-ED76-4AA7-B236-280BC4E90B3D}" srcOrd="1" destOrd="0" presId="urn:microsoft.com/office/officeart/2005/8/layout/radial5"/>
    <dgm:cxn modelId="{53A0A192-B07C-4773-A8AB-1EAC45BC52AB}" type="presOf" srcId="{35B6D45A-64B9-4D65-9554-CCD674D5339A}" destId="{D29FA58E-F6D8-4E28-97A2-9B502D900043}" srcOrd="0" destOrd="0" presId="urn:microsoft.com/office/officeart/2005/8/layout/radial5"/>
    <dgm:cxn modelId="{43F6499C-0820-4C8D-B371-9E753E817B0E}" type="presOf" srcId="{E7BF69D3-A816-4A27-A2F2-B2A8B5C8A98A}" destId="{97B5633B-D7CA-400A-8C20-1CEF9A7698AD}" srcOrd="0" destOrd="0" presId="urn:microsoft.com/office/officeart/2005/8/layout/radial5"/>
    <dgm:cxn modelId="{D5440FA1-9E24-4CFE-BA35-461F8125E367}" type="presOf" srcId="{0CAE7AF3-E05B-4C43-B5F2-945809480C4F}" destId="{C6B96869-BD63-417F-AC73-C84803346947}" srcOrd="0" destOrd="0" presId="urn:microsoft.com/office/officeart/2005/8/layout/radial5"/>
    <dgm:cxn modelId="{B35D28BA-F0AB-421E-8FF9-6268C741E7E9}" type="presOf" srcId="{65267F9D-D46F-442A-B5FA-7412391E2E89}" destId="{9E1D3C43-A9D3-4018-842D-B49C3501950E}" srcOrd="0" destOrd="0" presId="urn:microsoft.com/office/officeart/2005/8/layout/radial5"/>
    <dgm:cxn modelId="{B6EEACD5-C821-42BC-8CC9-6D6D2F2CB2C7}" type="presOf" srcId="{65267F9D-D46F-442A-B5FA-7412391E2E89}" destId="{ADED244C-6414-4CB6-B986-23798C42E1F3}" srcOrd="1" destOrd="0" presId="urn:microsoft.com/office/officeart/2005/8/layout/radial5"/>
    <dgm:cxn modelId="{8C2F0EEB-A835-4447-8500-D636C5E1D1B2}" type="presOf" srcId="{0CAE7AF3-E05B-4C43-B5F2-945809480C4F}" destId="{2523D63D-F565-4E9C-8D5E-5C6BA1D610C4}" srcOrd="1" destOrd="0" presId="urn:microsoft.com/office/officeart/2005/8/layout/radial5"/>
    <dgm:cxn modelId="{8C6E4699-CA58-458E-9AC4-D7B52864B6DF}" type="presParOf" srcId="{D29FA58E-F6D8-4E28-97A2-9B502D900043}" destId="{68EFA9EF-5D24-4605-8439-0F0F1E1FEB15}" srcOrd="0" destOrd="0" presId="urn:microsoft.com/office/officeart/2005/8/layout/radial5"/>
    <dgm:cxn modelId="{2708EE94-BBB3-4566-B4A7-7870B438122C}" type="presParOf" srcId="{D29FA58E-F6D8-4E28-97A2-9B502D900043}" destId="{C6B96869-BD63-417F-AC73-C84803346947}" srcOrd="1" destOrd="0" presId="urn:microsoft.com/office/officeart/2005/8/layout/radial5"/>
    <dgm:cxn modelId="{21E8EFEE-D7D5-4FBC-A069-8503207E73A8}" type="presParOf" srcId="{C6B96869-BD63-417F-AC73-C84803346947}" destId="{2523D63D-F565-4E9C-8D5E-5C6BA1D610C4}" srcOrd="0" destOrd="0" presId="urn:microsoft.com/office/officeart/2005/8/layout/radial5"/>
    <dgm:cxn modelId="{10E8B0AF-BC38-40CC-9688-57A01EC3B187}" type="presParOf" srcId="{D29FA58E-F6D8-4E28-97A2-9B502D900043}" destId="{8A664690-7AF0-460C-8A2F-AE10F0082164}" srcOrd="2" destOrd="0" presId="urn:microsoft.com/office/officeart/2005/8/layout/radial5"/>
    <dgm:cxn modelId="{37BE60FD-B9E9-487C-8E58-E7AA1E256BCF}" type="presParOf" srcId="{D29FA58E-F6D8-4E28-97A2-9B502D900043}" destId="{35EB55EF-F71B-402C-87F8-457F3E727AD3}" srcOrd="3" destOrd="0" presId="urn:microsoft.com/office/officeart/2005/8/layout/radial5"/>
    <dgm:cxn modelId="{17B03328-5C8D-4DC2-97EB-E85E0BF1BF2B}" type="presParOf" srcId="{35EB55EF-F71B-402C-87F8-457F3E727AD3}" destId="{3D7E0D62-ED76-4AA7-B236-280BC4E90B3D}" srcOrd="0" destOrd="0" presId="urn:microsoft.com/office/officeart/2005/8/layout/radial5"/>
    <dgm:cxn modelId="{E6FCCA04-F5A6-437C-831D-F6CFA93F9071}" type="presParOf" srcId="{D29FA58E-F6D8-4E28-97A2-9B502D900043}" destId="{97B5633B-D7CA-400A-8C20-1CEF9A7698AD}" srcOrd="4" destOrd="0" presId="urn:microsoft.com/office/officeart/2005/8/layout/radial5"/>
    <dgm:cxn modelId="{07DEA8B8-2463-4CE9-BFBB-C4D903ED1EE2}" type="presParOf" srcId="{D29FA58E-F6D8-4E28-97A2-9B502D900043}" destId="{9E1D3C43-A9D3-4018-842D-B49C3501950E}" srcOrd="5" destOrd="0" presId="urn:microsoft.com/office/officeart/2005/8/layout/radial5"/>
    <dgm:cxn modelId="{86F957D6-EB8F-4F10-9983-B114CA9CDD29}" type="presParOf" srcId="{9E1D3C43-A9D3-4018-842D-B49C3501950E}" destId="{ADED244C-6414-4CB6-B986-23798C42E1F3}" srcOrd="0" destOrd="0" presId="urn:microsoft.com/office/officeart/2005/8/layout/radial5"/>
    <dgm:cxn modelId="{005BD1B2-5E8D-4975-BA5E-2E3C5E34DF5F}" type="presParOf" srcId="{D29FA58E-F6D8-4E28-97A2-9B502D900043}" destId="{F451C23F-9C9B-4325-A23C-E6AE942C29DA}"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FA9EF-5D24-4605-8439-0F0F1E1FEB15}">
      <dsp:nvSpPr>
        <dsp:cNvPr id="0" name=""/>
        <dsp:cNvSpPr/>
      </dsp:nvSpPr>
      <dsp:spPr>
        <a:xfrm>
          <a:off x="1444042" y="2043450"/>
          <a:ext cx="998115" cy="9981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Avoidance</a:t>
          </a:r>
        </a:p>
      </dsp:txBody>
      <dsp:txXfrm>
        <a:off x="1590213" y="2189621"/>
        <a:ext cx="705773" cy="705773"/>
      </dsp:txXfrm>
    </dsp:sp>
    <dsp:sp modelId="{C6B96869-BD63-417F-AC73-C84803346947}">
      <dsp:nvSpPr>
        <dsp:cNvPr id="0" name=""/>
        <dsp:cNvSpPr/>
      </dsp:nvSpPr>
      <dsp:spPr>
        <a:xfrm rot="16200000">
          <a:off x="1836476" y="1678629"/>
          <a:ext cx="213246" cy="339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868463" y="1778488"/>
        <a:ext cx="149272" cy="203615"/>
      </dsp:txXfrm>
    </dsp:sp>
    <dsp:sp modelId="{8A664690-7AF0-460C-8A2F-AE10F0082164}">
      <dsp:nvSpPr>
        <dsp:cNvPr id="0" name=""/>
        <dsp:cNvSpPr/>
      </dsp:nvSpPr>
      <dsp:spPr>
        <a:xfrm>
          <a:off x="1323176" y="401250"/>
          <a:ext cx="1239846" cy="1239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Re-Experiencing</a:t>
          </a:r>
        </a:p>
      </dsp:txBody>
      <dsp:txXfrm>
        <a:off x="1504747" y="582821"/>
        <a:ext cx="876704" cy="876704"/>
      </dsp:txXfrm>
    </dsp:sp>
    <dsp:sp modelId="{35EB55EF-F71B-402C-87F8-457F3E727AD3}">
      <dsp:nvSpPr>
        <dsp:cNvPr id="0" name=""/>
        <dsp:cNvSpPr/>
      </dsp:nvSpPr>
      <dsp:spPr>
        <a:xfrm rot="1800000">
          <a:off x="2437670" y="2719928"/>
          <a:ext cx="213246" cy="339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2441955" y="2771807"/>
        <a:ext cx="149272" cy="203615"/>
      </dsp:txXfrm>
    </dsp:sp>
    <dsp:sp modelId="{97B5633B-D7CA-400A-8C20-1CEF9A7698AD}">
      <dsp:nvSpPr>
        <dsp:cNvPr id="0" name=""/>
        <dsp:cNvSpPr/>
      </dsp:nvSpPr>
      <dsp:spPr>
        <a:xfrm>
          <a:off x="2640690" y="2683252"/>
          <a:ext cx="1239846" cy="1239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Arousal</a:t>
          </a:r>
        </a:p>
      </dsp:txBody>
      <dsp:txXfrm>
        <a:off x="2822261" y="2864823"/>
        <a:ext cx="876704" cy="876704"/>
      </dsp:txXfrm>
    </dsp:sp>
    <dsp:sp modelId="{9E1D3C43-A9D3-4018-842D-B49C3501950E}">
      <dsp:nvSpPr>
        <dsp:cNvPr id="0" name=""/>
        <dsp:cNvSpPr/>
      </dsp:nvSpPr>
      <dsp:spPr>
        <a:xfrm rot="9000000">
          <a:off x="1235282" y="2719928"/>
          <a:ext cx="213246" cy="3393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294971" y="2771807"/>
        <a:ext cx="149272" cy="203615"/>
      </dsp:txXfrm>
    </dsp:sp>
    <dsp:sp modelId="{F451C23F-9C9B-4325-A23C-E6AE942C29DA}">
      <dsp:nvSpPr>
        <dsp:cNvPr id="0" name=""/>
        <dsp:cNvSpPr/>
      </dsp:nvSpPr>
      <dsp:spPr>
        <a:xfrm>
          <a:off x="5662" y="2683252"/>
          <a:ext cx="1239846" cy="123984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Negative Cognitions &amp; Mood</a:t>
          </a:r>
        </a:p>
      </dsp:txBody>
      <dsp:txXfrm>
        <a:off x="187233" y="2864823"/>
        <a:ext cx="876704" cy="87670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93317" tIns="46659" rIns="93317" bIns="46659"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77928" y="1"/>
            <a:ext cx="3043649" cy="464839"/>
          </a:xfrm>
          <a:prstGeom prst="rect">
            <a:avLst/>
          </a:prstGeom>
        </p:spPr>
        <p:txBody>
          <a:bodyPr vert="horz" lIns="93317" tIns="46659" rIns="93317" bIns="46659" rtlCol="0"/>
          <a:lstStyle>
            <a:lvl1pPr algn="r" fontAlgn="auto">
              <a:spcBef>
                <a:spcPts val="0"/>
              </a:spcBef>
              <a:spcAft>
                <a:spcPts val="0"/>
              </a:spcAft>
              <a:defRPr sz="1300">
                <a:latin typeface="+mn-lt"/>
                <a:cs typeface="+mn-cs"/>
              </a:defRPr>
            </a:lvl1pPr>
          </a:lstStyle>
          <a:p>
            <a:pPr>
              <a:defRPr/>
            </a:pPr>
            <a:fld id="{6C93BA4F-43F9-4BA4-89A0-C3E3714E6B93}" type="datetimeFigureOut">
              <a:rPr lang="en-US"/>
              <a:pPr>
                <a:defRPr/>
              </a:pPr>
              <a:t>10/19/2018</a:t>
            </a:fld>
            <a:endParaRPr lang="en-US"/>
          </a:p>
        </p:txBody>
      </p:sp>
      <p:sp>
        <p:nvSpPr>
          <p:cNvPr id="4" name="Footer Placeholder 3"/>
          <p:cNvSpPr>
            <a:spLocks noGrp="1"/>
          </p:cNvSpPr>
          <p:nvPr>
            <p:ph type="ftr" sz="quarter" idx="2"/>
          </p:nvPr>
        </p:nvSpPr>
        <p:spPr>
          <a:xfrm>
            <a:off x="0" y="8842723"/>
            <a:ext cx="3043649" cy="464839"/>
          </a:xfrm>
          <a:prstGeom prst="rect">
            <a:avLst/>
          </a:prstGeom>
        </p:spPr>
        <p:txBody>
          <a:bodyPr vert="horz" lIns="93317" tIns="46659" rIns="93317" bIns="46659"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7928" y="8842723"/>
            <a:ext cx="3043649" cy="464839"/>
          </a:xfrm>
          <a:prstGeom prst="rect">
            <a:avLst/>
          </a:prstGeom>
        </p:spPr>
        <p:txBody>
          <a:bodyPr vert="horz" lIns="93317" tIns="46659" rIns="93317" bIns="46659" rtlCol="0" anchor="b"/>
          <a:lstStyle>
            <a:lvl1pPr algn="r" fontAlgn="auto">
              <a:spcBef>
                <a:spcPts val="0"/>
              </a:spcBef>
              <a:spcAft>
                <a:spcPts val="0"/>
              </a:spcAft>
              <a:defRPr sz="1300">
                <a:latin typeface="+mn-lt"/>
                <a:cs typeface="+mn-cs"/>
              </a:defRPr>
            </a:lvl1pPr>
          </a:lstStyle>
          <a:p>
            <a:pPr>
              <a:defRPr/>
            </a:pPr>
            <a:fld id="{C74515A3-EA38-4355-9DE6-EB478737BD2C}" type="slidenum">
              <a:rPr lang="en-US"/>
              <a:pPr>
                <a:defRPr/>
              </a:pPr>
              <a:t>‹#›</a:t>
            </a:fld>
            <a:endParaRPr lang="en-US"/>
          </a:p>
        </p:txBody>
      </p:sp>
    </p:spTree>
    <p:extLst>
      <p:ext uri="{BB962C8B-B14F-4D97-AF65-F5344CB8AC3E}">
        <p14:creationId xmlns:p14="http://schemas.microsoft.com/office/powerpoint/2010/main" val="1927513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649" cy="464839"/>
          </a:xfrm>
          <a:prstGeom prst="rect">
            <a:avLst/>
          </a:prstGeom>
        </p:spPr>
        <p:txBody>
          <a:bodyPr vert="horz" lIns="93317" tIns="46659" rIns="93317" bIns="46659"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7928" y="1"/>
            <a:ext cx="3043649" cy="464839"/>
          </a:xfrm>
          <a:prstGeom prst="rect">
            <a:avLst/>
          </a:prstGeom>
        </p:spPr>
        <p:txBody>
          <a:bodyPr vert="horz" lIns="93317" tIns="46659" rIns="93317" bIns="46659" rtlCol="0"/>
          <a:lstStyle>
            <a:lvl1pPr algn="r" fontAlgn="auto">
              <a:spcBef>
                <a:spcPts val="0"/>
              </a:spcBef>
              <a:spcAft>
                <a:spcPts val="0"/>
              </a:spcAft>
              <a:defRPr sz="1300">
                <a:latin typeface="+mn-lt"/>
                <a:cs typeface="+mn-cs"/>
              </a:defRPr>
            </a:lvl1pPr>
          </a:lstStyle>
          <a:p>
            <a:pPr>
              <a:defRPr/>
            </a:pPr>
            <a:fld id="{933E184C-4BB4-4D8D-8A9A-8D13C2F008D1}" type="datetimeFigureOut">
              <a:rPr lang="en-US"/>
              <a:pPr>
                <a:defRPr/>
              </a:pPr>
              <a:t>10/19/2018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a:p>
        </p:txBody>
      </p:sp>
      <p:sp>
        <p:nvSpPr>
          <p:cNvPr id="5" name="Notes Placeholder 4"/>
          <p:cNvSpPr>
            <a:spLocks noGrp="1"/>
          </p:cNvSpPr>
          <p:nvPr>
            <p:ph type="body" sz="quarter" idx="3"/>
          </p:nvPr>
        </p:nvSpPr>
        <p:spPr>
          <a:xfrm>
            <a:off x="702616" y="4422131"/>
            <a:ext cx="5617870" cy="4188171"/>
          </a:xfrm>
          <a:prstGeom prst="rect">
            <a:avLst/>
          </a:prstGeom>
        </p:spPr>
        <p:txBody>
          <a:bodyPr vert="horz" lIns="93317" tIns="46659" rIns="93317" bIns="4665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723"/>
            <a:ext cx="3043649" cy="464839"/>
          </a:xfrm>
          <a:prstGeom prst="rect">
            <a:avLst/>
          </a:prstGeom>
        </p:spPr>
        <p:txBody>
          <a:bodyPr vert="horz" lIns="93317" tIns="46659" rIns="93317" bIns="46659"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7928" y="8842723"/>
            <a:ext cx="3043649" cy="464839"/>
          </a:xfrm>
          <a:prstGeom prst="rect">
            <a:avLst/>
          </a:prstGeom>
        </p:spPr>
        <p:txBody>
          <a:bodyPr vert="horz" lIns="93317" tIns="46659" rIns="93317" bIns="46659" rtlCol="0" anchor="b"/>
          <a:lstStyle>
            <a:lvl1pPr algn="r" fontAlgn="auto">
              <a:spcBef>
                <a:spcPts val="0"/>
              </a:spcBef>
              <a:spcAft>
                <a:spcPts val="0"/>
              </a:spcAft>
              <a:defRPr sz="1300">
                <a:latin typeface="+mn-lt"/>
                <a:cs typeface="+mn-cs"/>
              </a:defRPr>
            </a:lvl1pPr>
          </a:lstStyle>
          <a:p>
            <a:pPr>
              <a:defRPr/>
            </a:pPr>
            <a:fld id="{07250ECD-015E-41D0-940E-B29D7CA971E4}" type="slidenum">
              <a:rPr lang="en-US"/>
              <a:pPr>
                <a:defRPr/>
              </a:pPr>
              <a:t>‹#›</a:t>
            </a:fld>
            <a:endParaRPr lang="en-US"/>
          </a:p>
        </p:txBody>
      </p:sp>
    </p:spTree>
    <p:extLst>
      <p:ext uri="{BB962C8B-B14F-4D97-AF65-F5344CB8AC3E}">
        <p14:creationId xmlns:p14="http://schemas.microsoft.com/office/powerpoint/2010/main" val="3414111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Introductions</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F0B268-22CA-427A-9FB7-C39C9E0B1A21}" type="slidenum">
              <a:rPr lang="en-US"/>
              <a:pPr fontAlgn="base">
                <a:spcBef>
                  <a:spcPct val="0"/>
                </a:spcBef>
                <a:spcAft>
                  <a:spcPct val="0"/>
                </a:spcAft>
                <a:defRPr/>
              </a:pPr>
              <a:t>1</a:t>
            </a:fld>
            <a:endParaRPr lang="en-US"/>
          </a:p>
        </p:txBody>
      </p:sp>
    </p:spTree>
    <p:extLst>
      <p:ext uri="{BB962C8B-B14F-4D97-AF65-F5344CB8AC3E}">
        <p14:creationId xmlns:p14="http://schemas.microsoft.com/office/powerpoint/2010/main" val="25530446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Veterans:  Trained</a:t>
            </a:r>
            <a:r>
              <a:rPr lang="en-US" b="1" baseline="0" dirty="0"/>
              <a:t> to be on alert; never trained to be not on alert</a:t>
            </a:r>
            <a:endParaRPr lang="en-US" b="1" dirty="0"/>
          </a:p>
          <a:p>
            <a:pPr eaLnBrk="1" hangingPunct="1">
              <a:spcBef>
                <a:spcPct val="0"/>
              </a:spcBef>
            </a:pPr>
            <a:endParaRPr lang="en-US" dirty="0"/>
          </a:p>
          <a:p>
            <a:pPr eaLnBrk="1" hangingPunct="1">
              <a:spcBef>
                <a:spcPct val="0"/>
              </a:spcBef>
            </a:pPr>
            <a:r>
              <a:rPr lang="en-US" dirty="0"/>
              <a:t>How might this show up in your practice? What might you be on the look for?</a:t>
            </a:r>
          </a:p>
          <a:p>
            <a:pPr eaLnBrk="1" hangingPunct="1">
              <a:spcBef>
                <a:spcPct val="0"/>
              </a:spcBef>
            </a:pPr>
            <a:r>
              <a:rPr lang="en-US" dirty="0"/>
              <a:t>Bridges</a:t>
            </a:r>
          </a:p>
          <a:p>
            <a:pPr eaLnBrk="1" hangingPunct="1">
              <a:spcBef>
                <a:spcPct val="0"/>
              </a:spcBef>
            </a:pPr>
            <a:r>
              <a:rPr lang="en-US" dirty="0"/>
              <a:t>Loud noises associated with danger (beyond normal startle response)</a:t>
            </a:r>
          </a:p>
          <a:p>
            <a:pPr eaLnBrk="1" hangingPunct="1">
              <a:spcBef>
                <a:spcPct val="0"/>
              </a:spcBef>
            </a:pPr>
            <a:r>
              <a:rPr lang="en-US" dirty="0"/>
              <a:t>Trash on the freeway</a:t>
            </a:r>
          </a:p>
          <a:p>
            <a:pPr eaLnBrk="1" hangingPunct="1">
              <a:spcBef>
                <a:spcPct val="0"/>
              </a:spcBef>
            </a:pPr>
            <a:endParaRPr lang="en-US" dirty="0"/>
          </a:p>
          <a:p>
            <a:pPr eaLnBrk="1" hangingPunct="1">
              <a:spcBef>
                <a:spcPct val="0"/>
              </a:spcBef>
            </a:pPr>
            <a:r>
              <a:rPr lang="en-US" b="1" dirty="0"/>
              <a:t>Imagine</a:t>
            </a:r>
            <a:r>
              <a:rPr lang="en-US" b="1" baseline="0" dirty="0"/>
              <a:t> student soldier who worked on security detail or checkpoint trained to look for risk factors and when trained so vigorously, life and death, you can imagine how hard that is to shut off.  They are walking on bruin plaza like that.  Then say you hear an ambulance and you’re really on red alert.  Now almost anything can be a sign of impending danger.</a:t>
            </a:r>
          </a:p>
          <a:p>
            <a:pPr eaLnBrk="1" hangingPunct="1">
              <a:spcBef>
                <a:spcPct val="0"/>
              </a:spcBef>
            </a:pPr>
            <a:endParaRPr lang="en-US" b="1" baseline="0" dirty="0"/>
          </a:p>
          <a:p>
            <a:pPr eaLnBrk="1" hangingPunct="1">
              <a:spcBef>
                <a:spcPct val="0"/>
              </a:spcBef>
            </a:pPr>
            <a:r>
              <a:rPr lang="en-US" b="0" baseline="0" dirty="0"/>
              <a:t>If a book falls to the ground in class may completely </a:t>
            </a:r>
            <a:r>
              <a:rPr lang="en-US" b="0" baseline="0" dirty="0" err="1"/>
              <a:t>dysregulate</a:t>
            </a:r>
            <a:r>
              <a:rPr lang="en-US" b="0" baseline="0" dirty="0"/>
              <a:t> a combat veteran with PTSD</a:t>
            </a:r>
          </a:p>
          <a:p>
            <a:pPr eaLnBrk="1" hangingPunct="1">
              <a:spcBef>
                <a:spcPct val="0"/>
              </a:spcBef>
            </a:pPr>
            <a:endParaRPr lang="en-US" b="0" baseline="0" dirty="0"/>
          </a:p>
          <a:p>
            <a:pPr eaLnBrk="1" hangingPunct="1">
              <a:spcBef>
                <a:spcPct val="0"/>
              </a:spcBef>
            </a:pPr>
            <a:r>
              <a:rPr lang="en-US" b="0" baseline="0" dirty="0"/>
              <a:t>Sitting in the back corner seat to be able to assess for danger</a:t>
            </a:r>
          </a:p>
        </p:txBody>
      </p:sp>
      <p:sp>
        <p:nvSpPr>
          <p:cNvPr id="450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2480-0A48-4219-93A4-B9C7AB7F4D98}" type="slidenum">
              <a:rPr lang="en-US"/>
              <a:pPr fontAlgn="base">
                <a:spcBef>
                  <a:spcPct val="0"/>
                </a:spcBef>
                <a:spcAft>
                  <a:spcPct val="0"/>
                </a:spcAft>
                <a:defRPr/>
              </a:pPr>
              <a:t>10</a:t>
            </a:fld>
            <a:endParaRPr lang="en-US"/>
          </a:p>
        </p:txBody>
      </p:sp>
    </p:spTree>
    <p:extLst>
      <p:ext uri="{BB962C8B-B14F-4D97-AF65-F5344CB8AC3E}">
        <p14:creationId xmlns:p14="http://schemas.microsoft.com/office/powerpoint/2010/main" val="3266641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E59EF2-81BA-47F4-BAA3-4EEC2A804186}" type="slidenum">
              <a:rPr lang="en-US"/>
              <a:pPr fontAlgn="base">
                <a:spcBef>
                  <a:spcPct val="0"/>
                </a:spcBef>
                <a:spcAft>
                  <a:spcPct val="0"/>
                </a:spcAft>
                <a:defRPr/>
              </a:pPr>
              <a:t>11</a:t>
            </a:fld>
            <a:endParaRPr lang="en-US"/>
          </a:p>
        </p:txBody>
      </p:sp>
    </p:spTree>
    <p:extLst>
      <p:ext uri="{BB962C8B-B14F-4D97-AF65-F5344CB8AC3E}">
        <p14:creationId xmlns:p14="http://schemas.microsoft.com/office/powerpoint/2010/main" val="610469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Examples of stress –finals, transition to student life, birth of a child, graduation</a:t>
            </a:r>
          </a:p>
          <a:p>
            <a:pPr eaLnBrk="1" hangingPunct="1">
              <a:spcBef>
                <a:spcPct val="0"/>
              </a:spcBef>
            </a:pPr>
            <a:endParaRPr lang="en-US" dirty="0"/>
          </a:p>
          <a:p>
            <a:pPr eaLnBrk="1" hangingPunct="1">
              <a:spcBef>
                <a:spcPct val="0"/>
              </a:spcBef>
            </a:pPr>
            <a:r>
              <a:rPr lang="en-US" b="1" dirty="0"/>
              <a:t>Why higher in women</a:t>
            </a:r>
            <a:r>
              <a:rPr lang="en-US" dirty="0"/>
              <a:t>?  Perhaps women more willing to share symptoms.  Women’s trauma may involve intimate violence.</a:t>
            </a:r>
          </a:p>
          <a:p>
            <a:pPr eaLnBrk="1" hangingPunct="1">
              <a:spcBef>
                <a:spcPct val="0"/>
              </a:spcBef>
            </a:pPr>
            <a:r>
              <a:rPr lang="en-US" dirty="0"/>
              <a:t>“</a:t>
            </a:r>
            <a:r>
              <a:rPr lang="en-US" sz="1200" kern="1200" dirty="0">
                <a:solidFill>
                  <a:schemeClr val="tx1"/>
                </a:solidFill>
                <a:effectLst/>
                <a:latin typeface="+mn-lt"/>
                <a:ea typeface="+mn-ea"/>
                <a:cs typeface="+mn-cs"/>
              </a:rPr>
              <a:t>Women are more likely to experience sexual assault and child sexual abuse. Men are more likely to experience accidents, physical assault, combat, disaster, or to witness death or injury.”</a:t>
            </a:r>
            <a:endParaRPr lang="en-US" dirty="0"/>
          </a:p>
          <a:p>
            <a:pPr eaLnBrk="1" hangingPunct="1">
              <a:spcBef>
                <a:spcPct val="0"/>
              </a:spcBef>
            </a:pPr>
            <a:endParaRPr lang="en-US" dirty="0"/>
          </a:p>
          <a:p>
            <a:pPr marL="0" marR="0" indent="0" algn="l" defTabSz="914400" rtl="0" eaLnBrk="1" fontAlgn="base" latinLnBrk="0" hangingPunct="1">
              <a:lnSpc>
                <a:spcPct val="100000"/>
              </a:lnSpc>
              <a:spcBef>
                <a:spcPct val="0"/>
              </a:spcBef>
              <a:spcAft>
                <a:spcPct val="0"/>
              </a:spcAft>
              <a:buClrTx/>
              <a:buSzTx/>
              <a:buFontTx/>
              <a:buNone/>
              <a:tabLst/>
              <a:defRPr/>
            </a:pPr>
            <a:r>
              <a:rPr lang="en-US" dirty="0"/>
              <a:t>Approximately 30% of people diagnosed with PTSD</a:t>
            </a:r>
            <a:r>
              <a:rPr lang="en-US" baseline="0" dirty="0"/>
              <a:t> </a:t>
            </a:r>
            <a:r>
              <a:rPr lang="en-US" dirty="0"/>
              <a:t>will have more persistent, chronic symptoms</a:t>
            </a:r>
          </a:p>
          <a:p>
            <a:pPr marL="0" marR="0" indent="0" algn="l" defTabSz="914400" rtl="0" eaLnBrk="1" fontAlgn="base" latinLnBrk="0" hangingPunct="1">
              <a:lnSpc>
                <a:spcPct val="100000"/>
              </a:lnSpc>
              <a:spcBef>
                <a:spcPct val="0"/>
              </a:spcBef>
              <a:spcAft>
                <a:spcPct val="0"/>
              </a:spcAft>
              <a:buClrTx/>
              <a:buSzTx/>
              <a:buFontTx/>
              <a:buNone/>
              <a:tabLst/>
              <a:defRPr/>
            </a:pPr>
            <a:endParaRPr lang="en-US" i="1" dirty="0"/>
          </a:p>
          <a:p>
            <a:pPr marL="320040" indent="-320040" eaLnBrk="1" fontAlgn="auto" hangingPunct="1">
              <a:spcAft>
                <a:spcPts val="0"/>
              </a:spcAft>
              <a:buFont typeface="Wingdings"/>
              <a:buChar char=""/>
              <a:defRPr/>
            </a:pPr>
            <a:r>
              <a:rPr lang="en-US" i="1" dirty="0"/>
              <a:t>Approximately 30% of veterans from Vietnam developed PTSD</a:t>
            </a:r>
          </a:p>
          <a:p>
            <a:pPr marL="320040" indent="-320040" eaLnBrk="1" fontAlgn="auto" hangingPunct="1">
              <a:spcAft>
                <a:spcPts val="0"/>
              </a:spcAft>
              <a:buFont typeface="Wingdings"/>
              <a:buChar char=""/>
              <a:defRPr/>
            </a:pPr>
            <a:r>
              <a:rPr lang="en-US" i="1" dirty="0"/>
              <a:t>Approximately 10% of the Veterans from Persian Gulf developed PTSD</a:t>
            </a:r>
          </a:p>
          <a:p>
            <a:pPr marL="320040" indent="-320040" eaLnBrk="1" fontAlgn="auto" hangingPunct="1">
              <a:spcAft>
                <a:spcPts val="0"/>
              </a:spcAft>
              <a:buFont typeface="Wingdings"/>
              <a:buChar char=""/>
              <a:defRPr/>
            </a:pPr>
            <a:r>
              <a:rPr lang="en-US" i="1" dirty="0"/>
              <a:t>As of the end of 2010, 2.04 million troops served in Operation Enduring Freedom, Operation Iraqi Freedom, and/or Operation New Dawn (OEF/OIF/OND), many with extensive exposure to combat or multiple deployments </a:t>
            </a:r>
          </a:p>
          <a:p>
            <a:pPr marL="640715" lvl="1" indent="-320040" eaLnBrk="1" fontAlgn="auto" hangingPunct="1">
              <a:spcAft>
                <a:spcPts val="0"/>
              </a:spcAft>
              <a:defRPr/>
            </a:pPr>
            <a:r>
              <a:rPr lang="en-US" i="1" dirty="0"/>
              <a:t>16% are Women </a:t>
            </a:r>
          </a:p>
          <a:p>
            <a:pPr marL="640080" lvl="1" indent="-274320" eaLnBrk="1" fontAlgn="auto" hangingPunct="1">
              <a:spcAft>
                <a:spcPts val="0"/>
              </a:spcAft>
              <a:buFont typeface="Wingdings 2"/>
              <a:buChar char=""/>
              <a:defRPr/>
            </a:pPr>
            <a:r>
              <a:rPr lang="en-US" i="1" dirty="0"/>
              <a:t>6-20% of OEF/OIF/OND Veterans developed PTSD</a:t>
            </a:r>
          </a:p>
          <a:p>
            <a:pPr marL="640080" lvl="1" indent="-274320" eaLnBrk="1" fontAlgn="auto" hangingPunct="1">
              <a:spcAft>
                <a:spcPts val="0"/>
              </a:spcAft>
              <a:buFont typeface="Wingdings 2"/>
              <a:buChar char=""/>
              <a:defRPr/>
            </a:pPr>
            <a:r>
              <a:rPr lang="en-US" i="1" dirty="0"/>
              <a:t>Report of PTSD symptoms increased 6 months </a:t>
            </a:r>
            <a:r>
              <a:rPr lang="en-US" i="1" dirty="0" err="1"/>
              <a:t>postdeployment</a:t>
            </a:r>
            <a:endParaRPr lang="en-US" i="1" dirty="0"/>
          </a:p>
          <a:p>
            <a:pPr marL="640080" lvl="1" indent="-274320" eaLnBrk="1" fontAlgn="auto" hangingPunct="1">
              <a:spcAft>
                <a:spcPts val="0"/>
              </a:spcAft>
              <a:buFont typeface="Wingdings 2"/>
              <a:buChar char=""/>
              <a:defRPr/>
            </a:pPr>
            <a:r>
              <a:rPr lang="en-US" i="1" dirty="0"/>
              <a:t>Higher rates among National Guard/Reserves</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a:p>
          <a:p>
            <a:pPr eaLnBrk="1" hangingPunct="1">
              <a:spcBef>
                <a:spcPct val="0"/>
              </a:spcBef>
            </a:pPr>
            <a:endParaRPr lang="en-US" dirty="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6E79F-A60E-4180-96A6-D9DCA1DFAA2F}" type="slidenum">
              <a:rPr lang="en-US"/>
              <a:pPr fontAlgn="base">
                <a:spcBef>
                  <a:spcPct val="0"/>
                </a:spcBef>
                <a:spcAft>
                  <a:spcPct val="0"/>
                </a:spcAft>
                <a:defRPr/>
              </a:pPr>
              <a:t>12</a:t>
            </a:fld>
            <a:endParaRPr lang="en-US"/>
          </a:p>
        </p:txBody>
      </p:sp>
    </p:spTree>
    <p:extLst>
      <p:ext uri="{BB962C8B-B14F-4D97-AF65-F5344CB8AC3E}">
        <p14:creationId xmlns:p14="http://schemas.microsoft.com/office/powerpoint/2010/main" val="359587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13</a:t>
            </a:fld>
            <a:endParaRPr lang="en-US"/>
          </a:p>
        </p:txBody>
      </p:sp>
    </p:spTree>
    <p:extLst>
      <p:ext uri="{BB962C8B-B14F-4D97-AF65-F5344CB8AC3E}">
        <p14:creationId xmlns:p14="http://schemas.microsoft.com/office/powerpoint/2010/main" val="3516288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Measurement based care</a:t>
            </a:r>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14</a:t>
            </a:fld>
            <a:endParaRPr lang="en-US"/>
          </a:p>
        </p:txBody>
      </p:sp>
    </p:spTree>
    <p:extLst>
      <p:ext uri="{BB962C8B-B14F-4D97-AF65-F5344CB8AC3E}">
        <p14:creationId xmlns:p14="http://schemas.microsoft.com/office/powerpoint/2010/main" val="3516288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15</a:t>
            </a:fld>
            <a:endParaRPr lang="en-US"/>
          </a:p>
        </p:txBody>
      </p:sp>
    </p:spTree>
    <p:extLst>
      <p:ext uri="{BB962C8B-B14F-4D97-AF65-F5344CB8AC3E}">
        <p14:creationId xmlns:p14="http://schemas.microsoft.com/office/powerpoint/2010/main" val="659465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16</a:t>
            </a:fld>
            <a:endParaRPr lang="en-US"/>
          </a:p>
        </p:txBody>
      </p:sp>
    </p:spTree>
    <p:extLst>
      <p:ext uri="{BB962C8B-B14F-4D97-AF65-F5344CB8AC3E}">
        <p14:creationId xmlns:p14="http://schemas.microsoft.com/office/powerpoint/2010/main" val="4200987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Avoidance:  underreporting</a:t>
            </a:r>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17</a:t>
            </a:fld>
            <a:endParaRPr lang="en-US"/>
          </a:p>
        </p:txBody>
      </p:sp>
    </p:spTree>
    <p:extLst>
      <p:ext uri="{BB962C8B-B14F-4D97-AF65-F5344CB8AC3E}">
        <p14:creationId xmlns:p14="http://schemas.microsoft.com/office/powerpoint/2010/main" val="1649201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18</a:t>
            </a:fld>
            <a:endParaRPr lang="en-US"/>
          </a:p>
        </p:txBody>
      </p:sp>
    </p:spTree>
    <p:extLst>
      <p:ext uri="{BB962C8B-B14F-4D97-AF65-F5344CB8AC3E}">
        <p14:creationId xmlns:p14="http://schemas.microsoft.com/office/powerpoint/2010/main" val="1607595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19</a:t>
            </a:fld>
            <a:endParaRPr lang="en-US"/>
          </a:p>
        </p:txBody>
      </p:sp>
    </p:spTree>
    <p:extLst>
      <p:ext uri="{BB962C8B-B14F-4D97-AF65-F5344CB8AC3E}">
        <p14:creationId xmlns:p14="http://schemas.microsoft.com/office/powerpoint/2010/main" val="67871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Tx/>
              <a:buNone/>
            </a:pPr>
            <a:endParaRPr lang="en-US" baseline="0" dirty="0"/>
          </a:p>
          <a:p>
            <a:pPr marL="628650" lvl="1" indent="-171450" eaLnBrk="1" hangingPunct="1">
              <a:spcBef>
                <a:spcPct val="0"/>
              </a:spcBef>
              <a:buFontTx/>
              <a:buChar char="-"/>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25B8CEA-13EB-4087-94E5-A29D02555560}" type="slidenum">
              <a:rPr lang="en-US"/>
              <a:pPr fontAlgn="base">
                <a:spcBef>
                  <a:spcPct val="0"/>
                </a:spcBef>
                <a:spcAft>
                  <a:spcPct val="0"/>
                </a:spcAft>
                <a:defRPr/>
              </a:pPr>
              <a:t>2</a:t>
            </a:fld>
            <a:endParaRPr lang="en-US"/>
          </a:p>
        </p:txBody>
      </p:sp>
    </p:spTree>
    <p:extLst>
      <p:ext uri="{BB962C8B-B14F-4D97-AF65-F5344CB8AC3E}">
        <p14:creationId xmlns:p14="http://schemas.microsoft.com/office/powerpoint/2010/main" val="7849999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21</a:t>
            </a:fld>
            <a:endParaRPr lang="en-US"/>
          </a:p>
        </p:txBody>
      </p:sp>
    </p:spTree>
    <p:extLst>
      <p:ext uri="{BB962C8B-B14F-4D97-AF65-F5344CB8AC3E}">
        <p14:creationId xmlns:p14="http://schemas.microsoft.com/office/powerpoint/2010/main" val="30657582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22</a:t>
            </a:fld>
            <a:endParaRPr lang="en-US"/>
          </a:p>
        </p:txBody>
      </p:sp>
    </p:spTree>
    <p:extLst>
      <p:ext uri="{BB962C8B-B14F-4D97-AF65-F5344CB8AC3E}">
        <p14:creationId xmlns:p14="http://schemas.microsoft.com/office/powerpoint/2010/main" val="7750623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“normal” people, reciprocal</a:t>
            </a:r>
            <a:r>
              <a:rPr lang="en-US" baseline="0" dirty="0"/>
              <a:t> relationship b/w prefrontal cortex and amygdala to stop fight-flight and return to parasympathetic.</a:t>
            </a:r>
          </a:p>
          <a:p>
            <a:r>
              <a:rPr lang="en-US" baseline="0" dirty="0"/>
              <a:t>With PTSD, amygdala has increased responsiveness and prefrontal cortex has decreased activity. Therefore, slow to recognize that threat of danger has ended.</a:t>
            </a:r>
          </a:p>
          <a:p>
            <a:endParaRPr lang="en-US" baseline="0" dirty="0"/>
          </a:p>
          <a:p>
            <a:r>
              <a:rPr lang="en-US" baseline="0" dirty="0"/>
              <a:t>Research shows that the act of labeling things can activate the prefrontal cortex.  Thus, talking about and answering questions may lead to greater affective regulation:  cognitive therapy.  </a:t>
            </a:r>
          </a:p>
          <a:p>
            <a:endParaRPr lang="en-US" baseline="0" dirty="0"/>
          </a:p>
          <a:p>
            <a:r>
              <a:rPr lang="en-US" baseline="0" dirty="0"/>
              <a:t>If someone terminates therapy because of trauma account, can actually reach more people by not having trauma account (more people stay in </a:t>
            </a:r>
            <a:r>
              <a:rPr lang="en-US" baseline="0" dirty="0" err="1"/>
              <a:t>tx</a:t>
            </a:r>
            <a:r>
              <a:rPr lang="en-US" baseline="0" dirty="0"/>
              <a:t>).</a:t>
            </a:r>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23</a:t>
            </a:fld>
            <a:endParaRPr lang="en-US"/>
          </a:p>
        </p:txBody>
      </p:sp>
    </p:spTree>
    <p:extLst>
      <p:ext uri="{BB962C8B-B14F-4D97-AF65-F5344CB8AC3E}">
        <p14:creationId xmlns:p14="http://schemas.microsoft.com/office/powerpoint/2010/main" val="4135880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24</a:t>
            </a:fld>
            <a:endParaRPr lang="en-US"/>
          </a:p>
        </p:txBody>
      </p:sp>
    </p:spTree>
    <p:extLst>
      <p:ext uri="{BB962C8B-B14F-4D97-AF65-F5344CB8AC3E}">
        <p14:creationId xmlns:p14="http://schemas.microsoft.com/office/powerpoint/2010/main" val="1702302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Repeated activation of the trauma memory, need to disconfirm through treatment.  Example: if trash indicated danger/bomb,</a:t>
            </a:r>
            <a:r>
              <a:rPr lang="en-US" baseline="0" dirty="0"/>
              <a:t> then being a trash collector would be difficult.  With time, it disconfirms the belief that trash is dangerous.</a:t>
            </a:r>
          </a:p>
          <a:p>
            <a:endParaRPr lang="en-US" baseline="0" dirty="0"/>
          </a:p>
          <a:p>
            <a:r>
              <a:rPr lang="en-US" baseline="0" dirty="0"/>
              <a:t>Fear is the body’s way of helping the body to escape danger.  This can be normal (run away from the bear) to facilitate survival.  But it can cause problems if we begin to inaccurately associate things with fear.  Goal:  activate the fear structure and begin to incorporate accurate/realistic assessments.  It also helps disconfirm “I’ll lose control” (thoughts).  Alter fear structure, habituate to stimuli.</a:t>
            </a:r>
          </a:p>
          <a:p>
            <a:endParaRPr lang="en-US" baseline="0" dirty="0"/>
          </a:p>
          <a:p>
            <a:r>
              <a:rPr lang="en-US" baseline="0" dirty="0"/>
              <a:t>With PTSD, person begins to associate many things as dangerous and have negative interpretations of self (The world is dangerous, I am incompetent to cope).</a:t>
            </a:r>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25</a:t>
            </a:fld>
            <a:endParaRPr lang="en-US"/>
          </a:p>
        </p:txBody>
      </p:sp>
    </p:spTree>
    <p:extLst>
      <p:ext uri="{BB962C8B-B14F-4D97-AF65-F5344CB8AC3E}">
        <p14:creationId xmlns:p14="http://schemas.microsoft.com/office/powerpoint/2010/main" val="232487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re-visit the memory 3-10 times per session</a:t>
            </a:r>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26</a:t>
            </a:fld>
            <a:endParaRPr lang="en-US"/>
          </a:p>
        </p:txBody>
      </p:sp>
    </p:spTree>
    <p:extLst>
      <p:ext uri="{BB962C8B-B14F-4D97-AF65-F5344CB8AC3E}">
        <p14:creationId xmlns:p14="http://schemas.microsoft.com/office/powerpoint/2010/main" val="422111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27</a:t>
            </a:fld>
            <a:endParaRPr lang="en-US"/>
          </a:p>
        </p:txBody>
      </p:sp>
    </p:spTree>
    <p:extLst>
      <p:ext uri="{BB962C8B-B14F-4D97-AF65-F5344CB8AC3E}">
        <p14:creationId xmlns:p14="http://schemas.microsoft.com/office/powerpoint/2010/main" val="13444274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29</a:t>
            </a:fld>
            <a:endParaRPr lang="en-US"/>
          </a:p>
        </p:txBody>
      </p:sp>
    </p:spTree>
    <p:extLst>
      <p:ext uri="{BB962C8B-B14F-4D97-AF65-F5344CB8AC3E}">
        <p14:creationId xmlns:p14="http://schemas.microsoft.com/office/powerpoint/2010/main" val="1709129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0" fontAlgn="base" latinLnBrk="0" hangingPunct="0">
              <a:lnSpc>
                <a:spcPct val="100000"/>
              </a:lnSpc>
              <a:spcBef>
                <a:spcPct val="30000"/>
              </a:spcBef>
              <a:spcAft>
                <a:spcPct val="0"/>
              </a:spcAft>
              <a:buClrTx/>
              <a:buSzTx/>
              <a:buFontTx/>
              <a:buNone/>
              <a:tabLst/>
              <a:defRPr/>
            </a:pPr>
            <a:r>
              <a:rPr lang="en-US" dirty="0"/>
              <a:t>Ex:  patient’s husband diagnosed with cancer</a:t>
            </a:r>
          </a:p>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31</a:t>
            </a:fld>
            <a:endParaRPr lang="en-US"/>
          </a:p>
        </p:txBody>
      </p:sp>
    </p:spTree>
    <p:extLst>
      <p:ext uri="{BB962C8B-B14F-4D97-AF65-F5344CB8AC3E}">
        <p14:creationId xmlns:p14="http://schemas.microsoft.com/office/powerpoint/2010/main" val="1615285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a:t>
            </a:r>
            <a:r>
              <a:rPr lang="en-US" baseline="0" dirty="0"/>
              <a:t> thoughts?  12:48</a:t>
            </a:r>
          </a:p>
          <a:p>
            <a:endParaRPr lang="en-US" baseline="0" dirty="0"/>
          </a:p>
          <a:p>
            <a:r>
              <a:rPr lang="en-US" baseline="0" dirty="0"/>
              <a:t>Will not “relive” but “revisit” the trauma</a:t>
            </a:r>
          </a:p>
          <a:p>
            <a:endParaRPr lang="en-US" baseline="0" dirty="0"/>
          </a:p>
          <a:p>
            <a:r>
              <a:rPr lang="en-US" baseline="0" dirty="0"/>
              <a:t>Difficult treatment because we want to help people, and they will be anxious and struggle in session.</a:t>
            </a:r>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33</a:t>
            </a:fld>
            <a:endParaRPr lang="en-US"/>
          </a:p>
        </p:txBody>
      </p:sp>
    </p:spTree>
    <p:extLst>
      <p:ext uri="{BB962C8B-B14F-4D97-AF65-F5344CB8AC3E}">
        <p14:creationId xmlns:p14="http://schemas.microsoft.com/office/powerpoint/2010/main" val="3964853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3</a:t>
            </a:fld>
            <a:endParaRPr lang="en-US"/>
          </a:p>
        </p:txBody>
      </p:sp>
    </p:spTree>
    <p:extLst>
      <p:ext uri="{BB962C8B-B14F-4D97-AF65-F5344CB8AC3E}">
        <p14:creationId xmlns:p14="http://schemas.microsoft.com/office/powerpoint/2010/main" val="1254637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 the past month, have you...</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Had nightmares about the event(s) or thought about the event(s) when you did not want to?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Tried hard not to think about the event(s) or went out of your way to avoid situations that reminded you of the event(s)?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Been constantly on guard, watchful, or easily startled?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Felt numb or detached from people, activities, or your surroundings?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Felt guilty or unable to stop blaming yourself or others for the event(s) or any problems the event(s) may have caused?</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34</a:t>
            </a:fld>
            <a:endParaRPr lang="en-US"/>
          </a:p>
        </p:txBody>
      </p:sp>
    </p:spTree>
    <p:extLst>
      <p:ext uri="{BB962C8B-B14F-4D97-AF65-F5344CB8AC3E}">
        <p14:creationId xmlns:p14="http://schemas.microsoft.com/office/powerpoint/2010/main" val="24591044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8397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583F6DE-A1A5-41AE-9DBC-BEB821E496A7}" type="slidenum">
              <a:rPr lang="en-US"/>
              <a:pPr fontAlgn="base">
                <a:spcBef>
                  <a:spcPct val="0"/>
                </a:spcBef>
                <a:spcAft>
                  <a:spcPct val="0"/>
                </a:spcAft>
                <a:defRPr/>
              </a:pPr>
              <a:t>36</a:t>
            </a:fld>
            <a:endParaRPr lang="en-US"/>
          </a:p>
        </p:txBody>
      </p:sp>
    </p:spTree>
    <p:extLst>
      <p:ext uri="{BB962C8B-B14F-4D97-AF65-F5344CB8AC3E}">
        <p14:creationId xmlns:p14="http://schemas.microsoft.com/office/powerpoint/2010/main" val="37386751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37</a:t>
            </a:fld>
            <a:endParaRPr lang="en-US"/>
          </a:p>
        </p:txBody>
      </p:sp>
    </p:spTree>
    <p:extLst>
      <p:ext uri="{BB962C8B-B14F-4D97-AF65-F5344CB8AC3E}">
        <p14:creationId xmlns:p14="http://schemas.microsoft.com/office/powerpoint/2010/main" val="1408047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History of PTSD.</a:t>
            </a:r>
          </a:p>
          <a:p>
            <a:pPr eaLnBrk="1" hangingPunct="1">
              <a:spcBef>
                <a:spcPct val="0"/>
              </a:spcBef>
            </a:pPr>
            <a:endParaRPr lang="en-US" dirty="0"/>
          </a:p>
          <a:p>
            <a:pPr eaLnBrk="1" hangingPunct="1">
              <a:spcBef>
                <a:spcPct val="0"/>
              </a:spcBef>
            </a:pPr>
            <a:r>
              <a:rPr lang="en-US" dirty="0"/>
              <a:t>B: 1, C: 1, D: 2;</a:t>
            </a:r>
            <a:r>
              <a:rPr lang="en-US" baseline="0" dirty="0"/>
              <a:t> E: 2; F: &gt;1 month</a:t>
            </a:r>
          </a:p>
          <a:p>
            <a:pPr eaLnBrk="1" hangingPunct="1">
              <a:spcBef>
                <a:spcPct val="0"/>
              </a:spcBef>
            </a:pPr>
            <a:endParaRPr lang="en-US" baseline="0" dirty="0"/>
          </a:p>
          <a:p>
            <a:pPr eaLnBrk="1" hangingPunct="1">
              <a:spcBef>
                <a:spcPct val="0"/>
              </a:spcBef>
            </a:pPr>
            <a:r>
              <a:rPr lang="en-US" b="1" dirty="0"/>
              <a:t>When I say</a:t>
            </a:r>
            <a:r>
              <a:rPr lang="en-US" b="1" baseline="0" dirty="0"/>
              <a:t> PTSD what symptoms come to mind for you??</a:t>
            </a:r>
          </a:p>
          <a:p>
            <a:pPr eaLnBrk="1" hangingPunct="1">
              <a:spcBef>
                <a:spcPct val="0"/>
              </a:spcBef>
            </a:pPr>
            <a:endParaRPr lang="en-US" b="1" baseline="0" dirty="0"/>
          </a:p>
        </p:txBody>
      </p:sp>
      <p:sp>
        <p:nvSpPr>
          <p:cNvPr id="348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DAFE3AD-41DE-45BD-B0D1-2BA6804FE42C}" type="slidenum">
              <a:rPr lang="en-US"/>
              <a:pPr fontAlgn="base">
                <a:spcBef>
                  <a:spcPct val="0"/>
                </a:spcBef>
                <a:spcAft>
                  <a:spcPct val="0"/>
                </a:spcAft>
                <a:defRPr/>
              </a:pPr>
              <a:t>4</a:t>
            </a:fld>
            <a:endParaRPr lang="en-US"/>
          </a:p>
        </p:txBody>
      </p:sp>
    </p:spTree>
    <p:extLst>
      <p:ext uri="{BB962C8B-B14F-4D97-AF65-F5344CB8AC3E}">
        <p14:creationId xmlns:p14="http://schemas.microsoft.com/office/powerpoint/2010/main" val="232712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Subjective experience in response to stressor – words used to describe a traumatic event</a:t>
            </a:r>
          </a:p>
          <a:p>
            <a:pPr eaLnBrk="1" hangingPunct="1">
              <a:spcBef>
                <a:spcPct val="0"/>
              </a:spcBef>
            </a:pPr>
            <a:endParaRPr lang="en-US" dirty="0"/>
          </a:p>
          <a:p>
            <a:pPr marL="0" marR="0" lvl="2" indent="0" algn="l" defTabSz="914400" rtl="0" eaLnBrk="1" fontAlgn="base" latinLnBrk="0" hangingPunct="1">
              <a:lnSpc>
                <a:spcPct val="100000"/>
              </a:lnSpc>
              <a:spcBef>
                <a:spcPct val="0"/>
              </a:spcBef>
              <a:spcAft>
                <a:spcPct val="0"/>
              </a:spcAft>
              <a:buClrTx/>
              <a:buSzTx/>
              <a:buFontTx/>
              <a:buNone/>
              <a:tabLst/>
              <a:defRPr/>
            </a:pPr>
            <a:r>
              <a:rPr lang="en-US" dirty="0"/>
              <a:t>Recently changed: Used to be that you had to have exposure to a traumatic event and </a:t>
            </a:r>
            <a:r>
              <a:rPr lang="en-US" dirty="0">
                <a:solidFill>
                  <a:schemeClr val="accent1">
                    <a:lumMod val="75000"/>
                  </a:schemeClr>
                </a:solidFill>
              </a:rPr>
              <a:t>he person's response involved intense fear, helplessness, or horror (DSM-IV-TR).  They took</a:t>
            </a:r>
            <a:r>
              <a:rPr lang="en-US" baseline="0" dirty="0">
                <a:solidFill>
                  <a:schemeClr val="accent1">
                    <a:lumMod val="75000"/>
                  </a:schemeClr>
                </a:solidFill>
              </a:rPr>
              <a:t> out how a person had to respond to get the criteria.  Also expanded the number of things that qualify as traumatic event.</a:t>
            </a:r>
          </a:p>
          <a:p>
            <a:pPr marL="0" marR="0" lvl="2" indent="0" algn="l" defTabSz="914400" rtl="0" eaLnBrk="1" fontAlgn="base" latinLnBrk="0" hangingPunct="1">
              <a:lnSpc>
                <a:spcPct val="100000"/>
              </a:lnSpc>
              <a:spcBef>
                <a:spcPct val="0"/>
              </a:spcBef>
              <a:spcAft>
                <a:spcPct val="0"/>
              </a:spcAft>
              <a:buClrTx/>
              <a:buSzTx/>
              <a:buFontTx/>
              <a:buNone/>
              <a:tabLst/>
              <a:defRPr/>
            </a:pPr>
            <a:endParaRPr lang="en-US" baseline="0" dirty="0">
              <a:solidFill>
                <a:schemeClr val="accent1">
                  <a:lumMod val="75000"/>
                </a:schemeClr>
              </a:solidFill>
            </a:endParaRPr>
          </a:p>
          <a:p>
            <a:pPr marL="0" marR="0" lvl="2" indent="0" algn="l" defTabSz="914400" rtl="0" eaLnBrk="1" fontAlgn="base" latinLnBrk="0" hangingPunct="1">
              <a:lnSpc>
                <a:spcPct val="100000"/>
              </a:lnSpc>
              <a:spcBef>
                <a:spcPct val="0"/>
              </a:spcBef>
              <a:spcAft>
                <a:spcPct val="0"/>
              </a:spcAft>
              <a:buClrTx/>
              <a:buSzTx/>
              <a:buFontTx/>
              <a:buNone/>
              <a:tabLst/>
              <a:defRPr/>
            </a:pPr>
            <a:r>
              <a:rPr lang="en-US" sz="1200" b="0" i="0" kern="1200" dirty="0">
                <a:solidFill>
                  <a:schemeClr val="tx1"/>
                </a:solidFill>
                <a:effectLst/>
                <a:latin typeface="+mn-lt"/>
                <a:ea typeface="+mn-ea"/>
                <a:cs typeface="+mn-cs"/>
              </a:rPr>
              <a:t>PTSD is unique among psychiatric diagnoses because of the great importance placed upon the etiological agent, the traumatic stressor. In fact, one cannot make a PTSD diagnosis unless the patient has actually met the "stressor criterion," which means that he or she has been exposed to an event that is considered traumatic. </a:t>
            </a:r>
            <a:endParaRPr lang="en-US" dirty="0">
              <a:solidFill>
                <a:schemeClr val="accent1">
                  <a:lumMod val="75000"/>
                </a:schemeClr>
              </a:solidFill>
            </a:endParaRPr>
          </a:p>
          <a:p>
            <a:pPr eaLnBrk="1" hangingPunct="1">
              <a:spcBef>
                <a:spcPct val="0"/>
              </a:spcBef>
            </a:pPr>
            <a:endParaRPr lang="en-US" dirty="0"/>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Repeated or extreme indirect exposure to aversive details of the event(s), usually in the course of professional duties (e.g., first responders, collecting body parts; professionals repeatedly exposed to details of child abuse). </a:t>
            </a:r>
            <a:r>
              <a:rPr lang="en-US" sz="1200" b="1" i="0" kern="1200" dirty="0">
                <a:solidFill>
                  <a:schemeClr val="tx1"/>
                </a:solidFill>
                <a:effectLst/>
                <a:latin typeface="+mn-lt"/>
                <a:ea typeface="+mn-ea"/>
                <a:cs typeface="+mn-cs"/>
              </a:rPr>
              <a:t>This does not include indirect non-professional exposure through electronic media, television, movies, or pictures.</a:t>
            </a:r>
          </a:p>
          <a:p>
            <a:pPr eaLnBrk="1" hangingPunct="1">
              <a:spcBef>
                <a:spcPct val="0"/>
              </a:spcBef>
            </a:pPr>
            <a:endParaRPr lang="en-US" dirty="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6AEF37-5F9C-4104-8EB4-A605778BA9B4}" type="slidenum">
              <a:rPr lang="en-US"/>
              <a:pPr fontAlgn="base">
                <a:spcBef>
                  <a:spcPct val="0"/>
                </a:spcBef>
                <a:spcAft>
                  <a:spcPct val="0"/>
                </a:spcAft>
                <a:defRPr/>
              </a:pPr>
              <a:t>5</a:t>
            </a:fld>
            <a:endParaRPr lang="en-US"/>
          </a:p>
        </p:txBody>
      </p:sp>
    </p:spTree>
    <p:extLst>
      <p:ext uri="{BB962C8B-B14F-4D97-AF65-F5344CB8AC3E}">
        <p14:creationId xmlns:p14="http://schemas.microsoft.com/office/powerpoint/2010/main" val="2662163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a:t>What do you think are some examples</a:t>
            </a:r>
            <a:r>
              <a:rPr lang="en-US" b="1" baseline="0" dirty="0"/>
              <a:t> of trauma?</a:t>
            </a:r>
            <a:endParaRPr lang="en-US" b="1" dirty="0"/>
          </a:p>
          <a:p>
            <a:pPr eaLnBrk="1" hangingPunct="1">
              <a:spcBef>
                <a:spcPct val="0"/>
              </a:spcBef>
            </a:pPr>
            <a:endParaRPr lang="en-US" dirty="0"/>
          </a:p>
          <a:p>
            <a:pPr eaLnBrk="1" hangingPunct="1">
              <a:spcBef>
                <a:spcPct val="0"/>
              </a:spcBef>
            </a:pPr>
            <a:endParaRPr lang="en-US" baseline="0" dirty="0"/>
          </a:p>
          <a:p>
            <a:pPr eaLnBrk="1" hangingPunct="1">
              <a:spcBef>
                <a:spcPct val="0"/>
              </a:spcBef>
            </a:pPr>
            <a:endParaRPr lang="en-US" b="1" dirty="0"/>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ACAFDA-2521-4CC1-82FF-904DD5CBFF09}" type="slidenum">
              <a:rPr lang="en-US"/>
              <a:pPr fontAlgn="base">
                <a:spcBef>
                  <a:spcPct val="0"/>
                </a:spcBef>
                <a:spcAft>
                  <a:spcPct val="0"/>
                </a:spcAft>
                <a:defRPr/>
              </a:pPr>
              <a:t>6</a:t>
            </a:fld>
            <a:endParaRPr lang="en-US"/>
          </a:p>
        </p:txBody>
      </p:sp>
    </p:spTree>
    <p:extLst>
      <p:ext uri="{BB962C8B-B14F-4D97-AF65-F5344CB8AC3E}">
        <p14:creationId xmlns:p14="http://schemas.microsoft.com/office/powerpoint/2010/main" val="3921287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Individuals with PTSD have</a:t>
            </a:r>
            <a:r>
              <a:rPr lang="en-US" baseline="0" dirty="0"/>
              <a:t> had exposure to a traumatic stressor and then they have what are referred to as re-experiencing or intrusive thoughts.  With re-experiencing </a:t>
            </a:r>
            <a:r>
              <a:rPr lang="en-US" baseline="0" dirty="0" err="1"/>
              <a:t>sxs</a:t>
            </a:r>
            <a:r>
              <a:rPr lang="en-US" baseline="0" dirty="0"/>
              <a:t>, the more you try not to think about the thoughts the more they come up</a:t>
            </a:r>
            <a:endParaRPr lang="en-US" dirty="0"/>
          </a:p>
          <a:p>
            <a:pPr eaLnBrk="1" hangingPunct="1">
              <a:spcBef>
                <a:spcPct val="0"/>
              </a:spcBef>
            </a:pPr>
            <a:endParaRPr lang="en-US" dirty="0"/>
          </a:p>
          <a:p>
            <a:pPr eaLnBrk="1" hangingPunct="1">
              <a:spcBef>
                <a:spcPct val="0"/>
              </a:spcBef>
            </a:pPr>
            <a:r>
              <a:rPr lang="en-US" dirty="0"/>
              <a:t>Pink elephant – </a:t>
            </a:r>
            <a:r>
              <a:rPr lang="en-US" b="1" dirty="0"/>
              <a:t>Small taste of what I am talking about</a:t>
            </a:r>
            <a:r>
              <a:rPr lang="en-US" b="1" baseline="0" dirty="0"/>
              <a:t> lets do a quick exercise.  I want you to think about a pink elephant.  Notice some detail about it.  Now for the next 5 seconds I want you to not think about a pink elephant.  How many of you thought about a pink elephant?</a:t>
            </a:r>
            <a:endParaRPr lang="en-US" dirty="0"/>
          </a:p>
          <a:p>
            <a:pPr eaLnBrk="1" hangingPunct="1">
              <a:spcBef>
                <a:spcPct val="0"/>
              </a:spcBef>
            </a:pPr>
            <a:endParaRPr lang="en-US" dirty="0"/>
          </a:p>
          <a:p>
            <a:pPr eaLnBrk="1" hangingPunct="1">
              <a:spcBef>
                <a:spcPct val="0"/>
              </a:spcBef>
            </a:pPr>
            <a:r>
              <a:rPr lang="en-US" dirty="0"/>
              <a:t>In my clinical experience, distressing, intrusive thoughts:  may be fueled by content related to guilt (including survivor’s guilt), self-blame, shame</a:t>
            </a:r>
          </a:p>
          <a:p>
            <a:pPr eaLnBrk="1" hangingPunct="1">
              <a:spcBef>
                <a:spcPct val="0"/>
              </a:spcBef>
            </a:pPr>
            <a:r>
              <a:rPr lang="en-US" dirty="0"/>
              <a:t>	“that should have been me,” “why did I live?”</a:t>
            </a:r>
          </a:p>
          <a:p>
            <a:pPr eaLnBrk="1" hangingPunct="1">
              <a:spcBef>
                <a:spcPct val="0"/>
              </a:spcBef>
            </a:pPr>
            <a:endParaRPr lang="en-US" dirty="0"/>
          </a:p>
          <a:p>
            <a:pPr eaLnBrk="1" hangingPunct="1">
              <a:spcBef>
                <a:spcPct val="0"/>
              </a:spcBef>
            </a:pPr>
            <a:r>
              <a:rPr lang="en-US" dirty="0"/>
              <a:t>Body in fight-flight-freeze mode (increased heart rate and blood pressure, tunnel vision)</a:t>
            </a:r>
          </a:p>
          <a:p>
            <a:pPr eaLnBrk="1" hangingPunct="1">
              <a:spcBef>
                <a:spcPct val="0"/>
              </a:spcBef>
            </a:pPr>
            <a:endParaRPr lang="en-US" dirty="0"/>
          </a:p>
          <a:p>
            <a:pPr eaLnBrk="1" hangingPunct="1">
              <a:spcBef>
                <a:spcPct val="0"/>
              </a:spcBef>
            </a:pPr>
            <a:endParaRPr lang="en-US" dirty="0"/>
          </a:p>
        </p:txBody>
      </p:sp>
      <p:sp>
        <p:nvSpPr>
          <p:cNvPr id="409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9F7424-57AD-4FF5-9280-9207F00566D9}" type="slidenum">
              <a:rPr lang="en-US"/>
              <a:pPr fontAlgn="base">
                <a:spcBef>
                  <a:spcPct val="0"/>
                </a:spcBef>
                <a:spcAft>
                  <a:spcPct val="0"/>
                </a:spcAft>
                <a:defRPr/>
              </a:pPr>
              <a:t>7</a:t>
            </a:fld>
            <a:endParaRPr lang="en-US"/>
          </a:p>
        </p:txBody>
      </p:sp>
    </p:spTree>
    <p:extLst>
      <p:ext uri="{BB962C8B-B14F-4D97-AF65-F5344CB8AC3E}">
        <p14:creationId xmlns:p14="http://schemas.microsoft.com/office/powerpoint/2010/main" val="2654793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aseline="0" dirty="0"/>
              <a:t>Individuals with PTSD are constantly thinking about things they don’t want to be burdened with.  How difficult that might be and how it leads to avoidance.  </a:t>
            </a:r>
          </a:p>
          <a:p>
            <a:pPr eaLnBrk="1" hangingPunct="1">
              <a:spcBef>
                <a:spcPct val="0"/>
              </a:spcBef>
            </a:pPr>
            <a:endParaRPr lang="en-US" baseline="0" dirty="0"/>
          </a:p>
          <a:p>
            <a:pPr eaLnBrk="1" hangingPunct="1">
              <a:spcBef>
                <a:spcPct val="0"/>
              </a:spcBef>
            </a:pPr>
            <a:r>
              <a:rPr lang="en-US" baseline="0" dirty="0"/>
              <a:t>How might this show up in your work? </a:t>
            </a:r>
          </a:p>
          <a:p>
            <a:pPr eaLnBrk="1" hangingPunct="1">
              <a:spcBef>
                <a:spcPct val="0"/>
              </a:spcBef>
            </a:pPr>
            <a:r>
              <a:rPr lang="en-US" baseline="0" dirty="0"/>
              <a:t>May lead to avoidance of going to treatment/hospital/VA/government agency</a:t>
            </a:r>
            <a:endParaRPr lang="en-US" dirty="0"/>
          </a:p>
          <a:p>
            <a:pPr eaLnBrk="1" hangingPunct="1">
              <a:spcBef>
                <a:spcPct val="0"/>
              </a:spcBef>
            </a:pPr>
            <a:endParaRPr lang="en-US" dirty="0"/>
          </a:p>
          <a:p>
            <a:pPr eaLnBrk="1" hangingPunct="1">
              <a:spcBef>
                <a:spcPct val="0"/>
              </a:spcBef>
            </a:pPr>
            <a:r>
              <a:rPr lang="en-US" b="1" dirty="0"/>
              <a:t>Feeling like I</a:t>
            </a:r>
            <a:r>
              <a:rPr lang="en-US" b="1" baseline="0" dirty="0"/>
              <a:t> don’t belong.  Very isolating. </a:t>
            </a:r>
          </a:p>
          <a:p>
            <a:pPr eaLnBrk="1" hangingPunct="1">
              <a:spcBef>
                <a:spcPct val="0"/>
              </a:spcBef>
            </a:pPr>
            <a:r>
              <a:rPr lang="en-US" dirty="0"/>
              <a:t>How can I get close to anyone again?</a:t>
            </a:r>
          </a:p>
          <a:p>
            <a:pPr eaLnBrk="1" hangingPunct="1">
              <a:spcBef>
                <a:spcPct val="0"/>
              </a:spcBef>
            </a:pPr>
            <a:r>
              <a:rPr lang="en-US" dirty="0"/>
              <a:t>No one will ever understand me.</a:t>
            </a:r>
          </a:p>
          <a:p>
            <a:pPr eaLnBrk="1" hangingPunct="1">
              <a:spcBef>
                <a:spcPct val="0"/>
              </a:spcBef>
            </a:pPr>
            <a:r>
              <a:rPr lang="en-US" dirty="0"/>
              <a:t>I will always feel alone.</a:t>
            </a:r>
          </a:p>
        </p:txBody>
      </p:sp>
      <p:sp>
        <p:nvSpPr>
          <p:cNvPr id="430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450948-E96A-4BA9-8FFF-3144184A2962}" type="slidenum">
              <a:rPr lang="en-US"/>
              <a:pPr fontAlgn="base">
                <a:spcBef>
                  <a:spcPct val="0"/>
                </a:spcBef>
                <a:spcAft>
                  <a:spcPct val="0"/>
                </a:spcAft>
                <a:defRPr/>
              </a:pPr>
              <a:t>8</a:t>
            </a:fld>
            <a:endParaRPr lang="en-US"/>
          </a:p>
        </p:txBody>
      </p:sp>
    </p:spTree>
    <p:extLst>
      <p:ext uri="{BB962C8B-B14F-4D97-AF65-F5344CB8AC3E}">
        <p14:creationId xmlns:p14="http://schemas.microsoft.com/office/powerpoint/2010/main" val="251428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250ECD-015E-41D0-940E-B29D7CA971E4}" type="slidenum">
              <a:rPr lang="en-US" smtClean="0"/>
              <a:pPr>
                <a:defRPr/>
              </a:pPr>
              <a:t>9</a:t>
            </a:fld>
            <a:endParaRPr lang="en-US"/>
          </a:p>
        </p:txBody>
      </p:sp>
    </p:spTree>
    <p:extLst>
      <p:ext uri="{BB962C8B-B14F-4D97-AF65-F5344CB8AC3E}">
        <p14:creationId xmlns:p14="http://schemas.microsoft.com/office/powerpoint/2010/main" val="1704828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Top block is a close-up photo of red-white-blue flag pattern. Bottom block is a light blue circle-star pattern. Bottom right is the VA emblem-Excellence logo lock-up.">
            <a:extLst>
              <a:ext uri="{FF2B5EF4-FFF2-40B4-BE49-F238E27FC236}">
                <a16:creationId xmlns:a16="http://schemas.microsoft.com/office/drawing/2014/main" id="{546E83DD-EC70-49C2-8B6A-1233B20D8B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38880" y="3178162"/>
            <a:ext cx="7772400" cy="730127"/>
          </a:xfrm>
        </p:spPr>
        <p:txBody>
          <a:bodyPr>
            <a:normAutofit/>
          </a:bodyPr>
          <a:lstStyle>
            <a:lvl1pPr algn="l">
              <a:defRPr sz="2000" b="1">
                <a:latin typeface="Calibri"/>
                <a:cs typeface="Calibri"/>
              </a:defRPr>
            </a:lvl1pPr>
          </a:lstStyle>
          <a:p>
            <a:r>
              <a:rPr lang="en-US"/>
              <a:t>Click to edit Master title style</a:t>
            </a:r>
            <a:endParaRPr lang="en-US" dirty="0"/>
          </a:p>
        </p:txBody>
      </p:sp>
      <p:sp>
        <p:nvSpPr>
          <p:cNvPr id="3" name="Subtitle 2"/>
          <p:cNvSpPr>
            <a:spLocks noGrp="1"/>
          </p:cNvSpPr>
          <p:nvPr>
            <p:ph type="subTitle" idx="1"/>
          </p:nvPr>
        </p:nvSpPr>
        <p:spPr>
          <a:xfrm>
            <a:off x="357696" y="4004454"/>
            <a:ext cx="7753584" cy="914813"/>
          </a:xfrm>
        </p:spPr>
        <p:txBody>
          <a:bodyPr>
            <a:noAutofit/>
          </a:bodyPr>
          <a:lstStyle>
            <a:lvl1pPr marL="0" indent="0" algn="l">
              <a:buNone/>
              <a:defRPr sz="1600">
                <a:solidFill>
                  <a:srgbClr val="FFFFFF"/>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43765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BB91FCE8-620F-4E2A-A3B5-52418DA0F841}"/>
              </a:ext>
            </a:extLst>
          </p:cNvPr>
          <p:cNvSpPr>
            <a:spLocks noGrp="1"/>
          </p:cNvSpPr>
          <p:nvPr>
            <p:ph type="sldNum" sz="quarter" idx="10"/>
          </p:nvPr>
        </p:nvSpPr>
        <p:spPr/>
        <p:txBody>
          <a:bodyPr/>
          <a:lstStyle>
            <a:lvl1pPr>
              <a:defRPr/>
            </a:lvl1pPr>
          </a:lstStyle>
          <a:p>
            <a:pPr>
              <a:defRPr/>
            </a:pPr>
            <a:fld id="{D538D625-1E4C-4961-BDBF-4AA09512CA36}" type="slidenum">
              <a:rPr lang="en-US" smtClean="0"/>
              <a:pPr>
                <a:defRPr/>
              </a:pPr>
              <a:t>‹#›</a:t>
            </a:fld>
            <a:endParaRPr lang="en-US"/>
          </a:p>
        </p:txBody>
      </p:sp>
    </p:spTree>
    <p:extLst>
      <p:ext uri="{BB962C8B-B14F-4D97-AF65-F5344CB8AC3E}">
        <p14:creationId xmlns:p14="http://schemas.microsoft.com/office/powerpoint/2010/main" val="357803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35650"/>
            <a:ext cx="8229600" cy="4190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04B92577-D264-4D7F-92A2-0D80892DAB98}"/>
              </a:ext>
            </a:extLst>
          </p:cNvPr>
          <p:cNvSpPr>
            <a:spLocks noGrp="1"/>
          </p:cNvSpPr>
          <p:nvPr>
            <p:ph type="sldNum" sz="quarter" idx="10"/>
          </p:nvPr>
        </p:nvSpPr>
        <p:spPr/>
        <p:txBody>
          <a:bodyPr/>
          <a:lstStyle>
            <a:lvl1pPr>
              <a:defRPr/>
            </a:lvl1pPr>
          </a:lstStyle>
          <a:p>
            <a:pPr>
              <a:defRPr/>
            </a:pPr>
            <a:fld id="{69A68448-591D-4BC8-BD83-07F127462C49}" type="slidenum">
              <a:rPr lang="en-US" smtClean="0"/>
              <a:pPr>
                <a:defRPr/>
              </a:pPr>
              <a:t>‹#›</a:t>
            </a:fld>
            <a:endParaRPr lang="en-US"/>
          </a:p>
        </p:txBody>
      </p:sp>
    </p:spTree>
    <p:extLst>
      <p:ext uri="{BB962C8B-B14F-4D97-AF65-F5344CB8AC3E}">
        <p14:creationId xmlns:p14="http://schemas.microsoft.com/office/powerpoint/2010/main" val="188408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3829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23322"/>
            <a:ext cx="4038600" cy="4202841"/>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978A35E5-39DA-4E09-959D-588B290D4832}"/>
              </a:ext>
            </a:extLst>
          </p:cNvPr>
          <p:cNvSpPr>
            <a:spLocks noGrp="1"/>
          </p:cNvSpPr>
          <p:nvPr>
            <p:ph type="sldNum" sz="quarter" idx="10"/>
          </p:nvPr>
        </p:nvSpPr>
        <p:spPr/>
        <p:txBody>
          <a:bodyPr/>
          <a:lstStyle>
            <a:lvl1pPr>
              <a:defRPr/>
            </a:lvl1pPr>
          </a:lstStyle>
          <a:p>
            <a:pPr>
              <a:defRPr/>
            </a:pPr>
            <a:fld id="{6A731103-7DB4-4C2D-8E12-F0DCEBB2D205}" type="slidenum">
              <a:rPr lang="en-US" smtClean="0"/>
              <a:pPr>
                <a:defRPr/>
              </a:pPr>
              <a:t>‹#›</a:t>
            </a:fld>
            <a:endParaRPr lang="en-US"/>
          </a:p>
        </p:txBody>
      </p:sp>
    </p:spTree>
    <p:extLst>
      <p:ext uri="{BB962C8B-B14F-4D97-AF65-F5344CB8AC3E}">
        <p14:creationId xmlns:p14="http://schemas.microsoft.com/office/powerpoint/2010/main" val="26682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32377"/>
            <a:ext cx="4040188"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372139"/>
            <a:ext cx="4040188" cy="3706052"/>
          </a:xfrm>
        </p:spPr>
        <p:txBody>
          <a:bodyPr>
            <a:normAutofit/>
          </a:bodyPr>
          <a:lstStyle>
            <a:lvl1pPr>
              <a:defRPr sz="1600"/>
            </a:lvl1pPr>
            <a:lvl2pPr>
              <a:defRPr sz="1600"/>
            </a:lvl2pPr>
            <a:lvl3pPr>
              <a:defRPr sz="16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4645025" y="1732377"/>
            <a:ext cx="4041775" cy="63976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372139"/>
            <a:ext cx="4041775" cy="3706052"/>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D61C0196-3B5E-4301-8E34-DEBB1996C9FD}"/>
              </a:ext>
            </a:extLst>
          </p:cNvPr>
          <p:cNvSpPr>
            <a:spLocks noGrp="1"/>
          </p:cNvSpPr>
          <p:nvPr>
            <p:ph type="sldNum" sz="quarter" idx="10"/>
          </p:nvPr>
        </p:nvSpPr>
        <p:spPr/>
        <p:txBody>
          <a:bodyPr/>
          <a:lstStyle>
            <a:lvl1pPr>
              <a:defRPr/>
            </a:lvl1pPr>
          </a:lstStyle>
          <a:p>
            <a:pPr>
              <a:defRPr/>
            </a:pPr>
            <a:fld id="{56B22614-5747-4011-B12D-90EC408C9195}" type="slidenum">
              <a:rPr lang="en-US" smtClean="0"/>
              <a:pPr>
                <a:defRPr/>
              </a:pPr>
              <a:t>‹#›</a:t>
            </a:fld>
            <a:endParaRPr lang="en-US"/>
          </a:p>
        </p:txBody>
      </p:sp>
    </p:spTree>
    <p:extLst>
      <p:ext uri="{BB962C8B-B14F-4D97-AF65-F5344CB8AC3E}">
        <p14:creationId xmlns:p14="http://schemas.microsoft.com/office/powerpoint/2010/main" val="772251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3DB9F0B8-2434-40A6-A736-94E8DE998A9D}"/>
              </a:ext>
            </a:extLst>
          </p:cNvPr>
          <p:cNvSpPr>
            <a:spLocks noGrp="1"/>
          </p:cNvSpPr>
          <p:nvPr>
            <p:ph type="sldNum" sz="quarter" idx="10"/>
          </p:nvPr>
        </p:nvSpPr>
        <p:spPr/>
        <p:txBody>
          <a:bodyPr/>
          <a:lstStyle>
            <a:lvl1pPr>
              <a:defRPr/>
            </a:lvl1pPr>
          </a:lstStyle>
          <a:p>
            <a:pPr>
              <a:defRPr/>
            </a:pPr>
            <a:fld id="{F45C0A15-9F1E-4E24-9C72-11EBB4ABC7DD}" type="slidenum">
              <a:rPr lang="en-US" smtClean="0"/>
              <a:pPr>
                <a:defRPr/>
              </a:pPr>
              <a:t>‹#›</a:t>
            </a:fld>
            <a:endParaRPr lang="en-US"/>
          </a:p>
        </p:txBody>
      </p:sp>
    </p:spTree>
    <p:extLst>
      <p:ext uri="{BB962C8B-B14F-4D97-AF65-F5344CB8AC3E}">
        <p14:creationId xmlns:p14="http://schemas.microsoft.com/office/powerpoint/2010/main" val="3509961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1BD34CED-52D5-44C3-BB08-76C24A837526}"/>
              </a:ext>
            </a:extLst>
          </p:cNvPr>
          <p:cNvSpPr>
            <a:spLocks noGrp="1"/>
          </p:cNvSpPr>
          <p:nvPr>
            <p:ph type="sldNum" sz="quarter" idx="10"/>
          </p:nvPr>
        </p:nvSpPr>
        <p:spPr/>
        <p:txBody>
          <a:bodyPr/>
          <a:lstStyle>
            <a:lvl1pPr>
              <a:defRPr/>
            </a:lvl1pPr>
          </a:lstStyle>
          <a:p>
            <a:pPr>
              <a:defRPr/>
            </a:pPr>
            <a:fld id="{477CBA10-2079-4AB1-9133-A97C46E6CC88}" type="slidenum">
              <a:rPr lang="en-US" smtClean="0"/>
              <a:pPr>
                <a:defRPr/>
              </a:pPr>
              <a:t>‹#›</a:t>
            </a:fld>
            <a:endParaRPr lang="en-US"/>
          </a:p>
        </p:txBody>
      </p:sp>
    </p:spTree>
    <p:extLst>
      <p:ext uri="{BB962C8B-B14F-4D97-AF65-F5344CB8AC3E}">
        <p14:creationId xmlns:p14="http://schemas.microsoft.com/office/powerpoint/2010/main" val="691905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97295"/>
            <a:ext cx="5111750" cy="4128867"/>
          </a:xfrm>
        </p:spPr>
        <p:txBody>
          <a:bodyPr>
            <a:normAutofit/>
          </a:bodyPr>
          <a:lstStyle>
            <a:lvl1pPr>
              <a:defRPr sz="1800"/>
            </a:lvl1pPr>
            <a:lvl2pPr>
              <a:defRPr sz="18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457200" y="1997296"/>
            <a:ext cx="3008313" cy="4128866"/>
          </a:xfrm>
          <a:solidFill>
            <a:srgbClr val="FFFFFF"/>
          </a:solidFill>
          <a:ln>
            <a:solidFill>
              <a:srgbClr val="BFBFBF"/>
            </a:solidFill>
          </a:ln>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itle 5"/>
          <p:cNvSpPr>
            <a:spLocks noGrp="1"/>
          </p:cNvSpPr>
          <p:nvPr>
            <p:ph type="title"/>
          </p:nvPr>
        </p:nvSpPr>
        <p:spPr/>
        <p:txBody>
          <a:bodyPr/>
          <a:lstStyle/>
          <a:p>
            <a:r>
              <a:rPr lang="en-US"/>
              <a:t>Click to edit Master title style</a:t>
            </a:r>
          </a:p>
        </p:txBody>
      </p:sp>
      <p:sp>
        <p:nvSpPr>
          <p:cNvPr id="5" name="Slide Number Placeholder 5">
            <a:extLst>
              <a:ext uri="{FF2B5EF4-FFF2-40B4-BE49-F238E27FC236}">
                <a16:creationId xmlns:a16="http://schemas.microsoft.com/office/drawing/2014/main" id="{046611A1-8B3F-451F-ABA6-CD7DC3C15EA5}"/>
              </a:ext>
            </a:extLst>
          </p:cNvPr>
          <p:cNvSpPr>
            <a:spLocks noGrp="1"/>
          </p:cNvSpPr>
          <p:nvPr>
            <p:ph type="sldNum" sz="quarter" idx="10"/>
          </p:nvPr>
        </p:nvSpPr>
        <p:spPr/>
        <p:txBody>
          <a:bodyPr/>
          <a:lstStyle>
            <a:lvl1pPr>
              <a:defRPr/>
            </a:lvl1pPr>
          </a:lstStyle>
          <a:p>
            <a:pPr>
              <a:defRPr/>
            </a:pPr>
            <a:fld id="{A1836AE5-D411-45B4-9FF2-7BB1BBEC132B}" type="slidenum">
              <a:rPr lang="en-US" smtClean="0"/>
              <a:pPr>
                <a:defRPr/>
              </a:pPr>
              <a:t>‹#›</a:t>
            </a:fld>
            <a:endParaRPr lang="en-US"/>
          </a:p>
        </p:txBody>
      </p:sp>
    </p:spTree>
    <p:extLst>
      <p:ext uri="{BB962C8B-B14F-4D97-AF65-F5344CB8AC3E}">
        <p14:creationId xmlns:p14="http://schemas.microsoft.com/office/powerpoint/2010/main" val="102324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391824"/>
            <a:ext cx="5486400" cy="272403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682602"/>
            <a:ext cx="5486400" cy="61356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itle 4"/>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4E98DF9B-C038-4AC1-A9AD-E0A9761B6368}"/>
              </a:ext>
            </a:extLst>
          </p:cNvPr>
          <p:cNvSpPr>
            <a:spLocks noGrp="1"/>
          </p:cNvSpPr>
          <p:nvPr>
            <p:ph type="sldNum" sz="quarter" idx="10"/>
          </p:nvPr>
        </p:nvSpPr>
        <p:spPr/>
        <p:txBody>
          <a:bodyPr/>
          <a:lstStyle>
            <a:lvl1pPr>
              <a:defRPr/>
            </a:lvl1pPr>
          </a:lstStyle>
          <a:p>
            <a:pPr>
              <a:defRPr/>
            </a:pPr>
            <a:fld id="{EB54407E-6563-46F9-ADBC-13D1FEC5BE5D}" type="slidenum">
              <a:rPr lang="en-US" smtClean="0"/>
              <a:pPr>
                <a:defRPr/>
              </a:pPr>
              <a:t>‹#›</a:t>
            </a:fld>
            <a:endParaRPr lang="en-US"/>
          </a:p>
        </p:txBody>
      </p:sp>
    </p:spTree>
    <p:extLst>
      <p:ext uri="{BB962C8B-B14F-4D97-AF65-F5344CB8AC3E}">
        <p14:creationId xmlns:p14="http://schemas.microsoft.com/office/powerpoint/2010/main" val="2713730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Slide background with light blue circle-star pattern block behind title. Bottom left reads &quot;Veterans Health Administration.&quot;">
            <a:extLst>
              <a:ext uri="{FF2B5EF4-FFF2-40B4-BE49-F238E27FC236}">
                <a16:creationId xmlns:a16="http://schemas.microsoft.com/office/drawing/2014/main" id="{BED8EA32-3EAD-4E51-8551-3993EA1FE944}"/>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a:extLst>
              <a:ext uri="{FF2B5EF4-FFF2-40B4-BE49-F238E27FC236}">
                <a16:creationId xmlns:a16="http://schemas.microsoft.com/office/drawing/2014/main" id="{5F8B976A-D7FA-4989-92A3-752CA66481F0}"/>
              </a:ext>
            </a:extLst>
          </p:cNvPr>
          <p:cNvSpPr>
            <a:spLocks noGrp="1"/>
          </p:cNvSpPr>
          <p:nvPr>
            <p:ph type="title"/>
          </p:nvPr>
        </p:nvSpPr>
        <p:spPr bwMode="auto">
          <a:xfrm>
            <a:off x="457200" y="274638"/>
            <a:ext cx="822960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E97B98A4-7D8E-4A3C-A7C9-E3B81246211C}"/>
              </a:ext>
            </a:extLst>
          </p:cNvPr>
          <p:cNvSpPr>
            <a:spLocks noGrp="1"/>
          </p:cNvSpPr>
          <p:nvPr>
            <p:ph type="body" idx="1"/>
          </p:nvPr>
        </p:nvSpPr>
        <p:spPr bwMode="auto">
          <a:xfrm>
            <a:off x="457200" y="1849438"/>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6" name="Slide Number Placeholder 5">
            <a:extLst>
              <a:ext uri="{FF2B5EF4-FFF2-40B4-BE49-F238E27FC236}">
                <a16:creationId xmlns:a16="http://schemas.microsoft.com/office/drawing/2014/main" id="{CFC94E8B-7A9C-4239-A99D-699FEF3762DE}"/>
              </a:ext>
            </a:extLst>
          </p:cNvPr>
          <p:cNvSpPr>
            <a:spLocks noGrp="1"/>
          </p:cNvSpPr>
          <p:nvPr>
            <p:ph type="sldNum" sz="quarter" idx="4"/>
          </p:nvPr>
        </p:nvSpPr>
        <p:spPr>
          <a:xfrm>
            <a:off x="8583613" y="6249988"/>
            <a:ext cx="490537"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000">
                <a:solidFill>
                  <a:srgbClr val="898989"/>
                </a:solidFill>
                <a:latin typeface="Georgia" panose="02040502050405020303" pitchFamily="18" charset="0"/>
              </a:defRPr>
            </a:lvl1pPr>
          </a:lstStyle>
          <a:p>
            <a:pPr>
              <a:defRPr/>
            </a:pPr>
            <a:fld id="{D538D625-1E4C-4961-BDBF-4AA09512CA36}" type="slidenum">
              <a:rPr lang="en-US" smtClean="0"/>
              <a:pPr>
                <a:defRPr/>
              </a:pPr>
              <a:t>‹#›</a:t>
            </a:fld>
            <a:endParaRPr lang="en-US"/>
          </a:p>
        </p:txBody>
      </p:sp>
    </p:spTree>
    <p:extLst>
      <p:ext uri="{BB962C8B-B14F-4D97-AF65-F5344CB8AC3E}">
        <p14:creationId xmlns:p14="http://schemas.microsoft.com/office/powerpoint/2010/main" val="327741515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Lst>
  <p:txStyles>
    <p:titleStyle>
      <a:lvl1pPr algn="l" defTabSz="457200" rtl="0" eaLnBrk="1" fontAlgn="base" hangingPunct="1">
        <a:spcBef>
          <a:spcPct val="0"/>
        </a:spcBef>
        <a:spcAft>
          <a:spcPct val="0"/>
        </a:spcAft>
        <a:defRPr sz="2400" kern="1200">
          <a:solidFill>
            <a:schemeClr val="bg1"/>
          </a:solidFill>
          <a:latin typeface="Georgia"/>
          <a:ea typeface="MS PGothic" pitchFamily="34" charset="-128"/>
          <a:cs typeface="Georgia"/>
        </a:defRPr>
      </a:lvl1pPr>
      <a:lvl2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2pPr>
      <a:lvl3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3pPr>
      <a:lvl4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4pPr>
      <a:lvl5pPr algn="l" defTabSz="457200" rtl="0" eaLnBrk="1" fontAlgn="base" hangingPunct="1">
        <a:spcBef>
          <a:spcPct val="0"/>
        </a:spcBef>
        <a:spcAft>
          <a:spcPct val="0"/>
        </a:spcAft>
        <a:defRPr sz="2400">
          <a:solidFill>
            <a:schemeClr val="bg1"/>
          </a:solidFill>
          <a:latin typeface="Georgia" pitchFamily="18" charset="0"/>
          <a:ea typeface="MS PGothic" pitchFamily="34" charset="-128"/>
          <a:cs typeface="Georgia" pitchFamily="18" charset="0"/>
        </a:defRPr>
      </a:lvl5pPr>
      <a:lvl6pPr marL="4572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6pPr>
      <a:lvl7pPr marL="9144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7pPr>
      <a:lvl8pPr marL="13716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8pPr>
      <a:lvl9pPr marL="1828800" algn="l" defTabSz="457200" rtl="0" eaLnBrk="1" fontAlgn="base" hangingPunct="1">
        <a:spcBef>
          <a:spcPct val="0"/>
        </a:spcBef>
        <a:spcAft>
          <a:spcPct val="0"/>
        </a:spcAft>
        <a:defRPr sz="2400">
          <a:solidFill>
            <a:schemeClr val="bg1"/>
          </a:solidFill>
          <a:latin typeface="Georgia" pitchFamily="18" charset="0"/>
          <a:ea typeface="Georgia" pitchFamily="18" charset="0"/>
          <a:cs typeface="Georgia" pitchFamily="18"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Georgia"/>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Georgia" pitchFamily="18" charset="0"/>
          <a:cs typeface="Georgia"/>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Georgia" pitchFamily="18" charset="0"/>
          <a:cs typeface="Georgia"/>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Georgia" pitchFamily="18" charset="0"/>
          <a:cs typeface="Georgia"/>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chemeClr val="tx1"/>
          </a:solidFill>
          <a:latin typeface="Georgia"/>
          <a:ea typeface="Georgia" pitchFamily="18" charset="0"/>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tsd.va.gov/professional/continuing_ed/caps5_clinician_training.asp"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bsnews.com/news/the-war-within-treating-ptsd-2/"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pa.org/ptsd-guideline/ptsd.pdf"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ptsd.va.gov/public/PTSD-overview/basics/what-is-ptsd.asp" TargetMode="External"/><Relationship Id="rId4" Type="http://schemas.openxmlformats.org/officeDocument/2006/relationships/hyperlink" Target="http://www.ptsd.va.gov/public/PTSD-overview/basics/how-common-is-ptsd.asp"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ptsd.va.gov/professional/assessment/screens/pc-ptsd.as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healthquality.va.gov/guidelines/MH/ptsd/VADoDPTSDCPGFinal012418.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bgpRw92d1MA&amp;feature=youtu.b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57696" y="3429000"/>
            <a:ext cx="7753584" cy="914813"/>
          </a:xfrm>
        </p:spPr>
        <p:txBody>
          <a:bodyPr/>
          <a:lstStyle/>
          <a:p>
            <a:r>
              <a:rPr lang="en-US" sz="3600" dirty="0"/>
              <a:t>Posttraumatic Stress Disorder:  Diagnosis, Assessment, and Treatment</a:t>
            </a:r>
          </a:p>
        </p:txBody>
      </p:sp>
      <p:sp>
        <p:nvSpPr>
          <p:cNvPr id="3" name="TextBox 2">
            <a:extLst>
              <a:ext uri="{FF2B5EF4-FFF2-40B4-BE49-F238E27FC236}">
                <a16:creationId xmlns:a16="http://schemas.microsoft.com/office/drawing/2014/main" id="{8EA1CCF5-DD10-450F-AB62-625C149CE8BE}"/>
              </a:ext>
            </a:extLst>
          </p:cNvPr>
          <p:cNvSpPr txBox="1"/>
          <p:nvPr/>
        </p:nvSpPr>
        <p:spPr>
          <a:xfrm>
            <a:off x="357696" y="4953000"/>
            <a:ext cx="5509704" cy="1015663"/>
          </a:xfrm>
          <a:prstGeom prst="rect">
            <a:avLst/>
          </a:prstGeom>
          <a:noFill/>
        </p:spPr>
        <p:txBody>
          <a:bodyPr wrap="square" rtlCol="0">
            <a:spAutoFit/>
          </a:bodyPr>
          <a:lstStyle/>
          <a:p>
            <a:r>
              <a:rPr lang="en-US" sz="2000" dirty="0">
                <a:solidFill>
                  <a:schemeClr val="bg1"/>
                </a:solidFill>
              </a:rPr>
              <a:t>Shana Spangler, </a:t>
            </a:r>
            <a:r>
              <a:rPr lang="en-US" sz="2000" dirty="0" err="1">
                <a:solidFill>
                  <a:schemeClr val="bg1"/>
                </a:solidFill>
              </a:rPr>
              <a:t>PsyD</a:t>
            </a:r>
            <a:endParaRPr lang="en-US" sz="2000" dirty="0">
              <a:solidFill>
                <a:schemeClr val="bg1"/>
              </a:solidFill>
            </a:endParaRPr>
          </a:p>
          <a:p>
            <a:r>
              <a:rPr lang="en-US" sz="2000" dirty="0">
                <a:solidFill>
                  <a:schemeClr val="bg1"/>
                </a:solidFill>
              </a:rPr>
              <a:t>Section Chief, Trauma Recovery Services</a:t>
            </a:r>
          </a:p>
          <a:p>
            <a:r>
              <a:rPr lang="en-US" sz="2000" dirty="0">
                <a:solidFill>
                  <a:schemeClr val="bg1"/>
                </a:solidFill>
              </a:rPr>
              <a:t>Greater Los Angeles VA Healthcare System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2"/>
          <p:cNvSpPr>
            <a:spLocks noGrp="1"/>
          </p:cNvSpPr>
          <p:nvPr>
            <p:ph type="title"/>
          </p:nvPr>
        </p:nvSpPr>
        <p:spPr/>
        <p:txBody>
          <a:bodyPr/>
          <a:lstStyle/>
          <a:p>
            <a:pPr eaLnBrk="1" hangingPunct="1"/>
            <a:r>
              <a:rPr lang="en-US" dirty="0"/>
              <a:t>What is PTSD? Criterion E</a:t>
            </a:r>
          </a:p>
        </p:txBody>
      </p:sp>
      <p:sp>
        <p:nvSpPr>
          <p:cNvPr id="2" name="Content Placeholder 1"/>
          <p:cNvSpPr>
            <a:spLocks noGrp="1"/>
          </p:cNvSpPr>
          <p:nvPr>
            <p:ph idx="1"/>
          </p:nvPr>
        </p:nvSpPr>
        <p:spPr/>
        <p:txBody>
          <a:bodyPr>
            <a:noAutofit/>
          </a:bodyPr>
          <a:lstStyle/>
          <a:p>
            <a:pPr eaLnBrk="1" fontAlgn="auto" hangingPunct="1">
              <a:spcAft>
                <a:spcPts val="0"/>
              </a:spcAft>
              <a:defRPr/>
            </a:pPr>
            <a:r>
              <a:rPr lang="en-US" dirty="0"/>
              <a:t>Alterations in arousal and reactivity</a:t>
            </a:r>
          </a:p>
          <a:p>
            <a:pPr marL="708660" lvl="1" indent="-342900" fontAlgn="auto">
              <a:spcAft>
                <a:spcPts val="0"/>
              </a:spcAft>
              <a:defRPr/>
            </a:pPr>
            <a:r>
              <a:rPr lang="en-US" sz="1800" dirty="0"/>
              <a:t>Sleep difficulty</a:t>
            </a:r>
          </a:p>
          <a:p>
            <a:pPr marL="708660" lvl="1" indent="-342900" fontAlgn="auto">
              <a:spcAft>
                <a:spcPts val="0"/>
              </a:spcAft>
              <a:defRPr/>
            </a:pPr>
            <a:r>
              <a:rPr lang="en-US" sz="1800" dirty="0"/>
              <a:t>Anger problems, irritability, aggressive behavior</a:t>
            </a:r>
          </a:p>
          <a:p>
            <a:pPr marL="1108710" lvl="2" indent="-342900" fontAlgn="auto">
              <a:spcAft>
                <a:spcPts val="0"/>
              </a:spcAft>
              <a:buFont typeface="Wingdings" panose="05000000000000000000" pitchFamily="2" charset="2"/>
              <a:buChar char="§"/>
              <a:defRPr/>
            </a:pPr>
            <a:r>
              <a:rPr lang="en-US" sz="1800" dirty="0"/>
              <a:t>Conflict with others</a:t>
            </a:r>
          </a:p>
          <a:p>
            <a:pPr marL="708660" lvl="1" indent="-342900" fontAlgn="auto">
              <a:spcAft>
                <a:spcPts val="0"/>
              </a:spcAft>
              <a:defRPr/>
            </a:pPr>
            <a:r>
              <a:rPr lang="en-US" sz="1800" dirty="0"/>
              <a:t>Self-destructive or reckless behavior </a:t>
            </a:r>
          </a:p>
          <a:p>
            <a:pPr marL="1108710" lvl="2" indent="-342900" fontAlgn="auto">
              <a:spcAft>
                <a:spcPts val="0"/>
              </a:spcAft>
              <a:buFont typeface="Wingdings" panose="05000000000000000000" pitchFamily="2" charset="2"/>
              <a:buChar char="§"/>
              <a:defRPr/>
            </a:pPr>
            <a:r>
              <a:rPr lang="en-US" sz="1800" dirty="0"/>
              <a:t>Aggressive driving</a:t>
            </a:r>
          </a:p>
          <a:p>
            <a:pPr marL="708660" lvl="1" indent="-342900" fontAlgn="auto">
              <a:spcAft>
                <a:spcPts val="0"/>
              </a:spcAft>
              <a:defRPr/>
            </a:pPr>
            <a:r>
              <a:rPr lang="en-US" sz="1800" dirty="0"/>
              <a:t>Concentration difficulty</a:t>
            </a:r>
          </a:p>
          <a:p>
            <a:pPr marL="1108710" lvl="2" indent="-342900" fontAlgn="auto">
              <a:spcAft>
                <a:spcPts val="0"/>
              </a:spcAft>
              <a:buFont typeface="Wingdings" panose="05000000000000000000" pitchFamily="2" charset="2"/>
              <a:buChar char="§"/>
              <a:defRPr/>
            </a:pPr>
            <a:r>
              <a:rPr lang="en-US" sz="1800" dirty="0"/>
              <a:t>Staring out during class, frequent absences, difficulty meeting deadlines, poor performance, problems staying on task</a:t>
            </a:r>
          </a:p>
          <a:p>
            <a:pPr marL="708660" lvl="1" indent="-342900" fontAlgn="auto">
              <a:spcAft>
                <a:spcPts val="0"/>
              </a:spcAft>
              <a:defRPr/>
            </a:pPr>
            <a:r>
              <a:rPr lang="en-US" sz="1800" dirty="0"/>
              <a:t>Always on-guard (hypervigilance)</a:t>
            </a:r>
          </a:p>
          <a:p>
            <a:pPr lvl="2" fontAlgn="auto">
              <a:spcAft>
                <a:spcPts val="0"/>
              </a:spcAft>
              <a:buFont typeface="Wingdings" panose="05000000000000000000" pitchFamily="2" charset="2"/>
              <a:buChar char="§"/>
              <a:defRPr/>
            </a:pPr>
            <a:r>
              <a:rPr lang="en-US" sz="1800" dirty="0"/>
              <a:t>Feeling nervous, helpless, edgy, difficulty with crowds, constantly scanning/assessing for threat</a:t>
            </a:r>
          </a:p>
          <a:p>
            <a:pPr marL="708660" lvl="1" indent="-342900" fontAlgn="auto">
              <a:spcAft>
                <a:spcPts val="0"/>
              </a:spcAft>
              <a:defRPr/>
            </a:pPr>
            <a:r>
              <a:rPr lang="en-US" sz="1800" dirty="0"/>
              <a:t>Exaggerated startle response</a:t>
            </a:r>
          </a:p>
        </p:txBody>
      </p:sp>
      <p:sp>
        <p:nvSpPr>
          <p:cNvPr id="44036" name="TextBox 4"/>
          <p:cNvSpPr txBox="1">
            <a:spLocks noChangeArrowheads="1"/>
          </p:cNvSpPr>
          <p:nvPr/>
        </p:nvSpPr>
        <p:spPr bwMode="auto">
          <a:xfrm>
            <a:off x="5867400" y="6311594"/>
            <a:ext cx="3657600" cy="400110"/>
          </a:xfrm>
          <a:prstGeom prst="rect">
            <a:avLst/>
          </a:prstGeom>
          <a:noFill/>
          <a:ln w="9525">
            <a:noFill/>
            <a:miter lim="800000"/>
            <a:headEnd/>
            <a:tailEnd/>
          </a:ln>
        </p:spPr>
        <p:txBody>
          <a:bodyPr>
            <a:spAutoFit/>
          </a:bodyPr>
          <a:lstStyle/>
          <a:p>
            <a:r>
              <a:rPr lang="en-US" sz="2000" dirty="0">
                <a:latin typeface="Tw Cen MT" pitchFamily="34" charset="0"/>
              </a:rPr>
              <a:t>(NCPTSD, 2016b)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10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10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1000"/>
                                        <p:tgtEl>
                                          <p:spTgt spid="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1000"/>
                                        <p:tgtEl>
                                          <p:spTgt spid="2">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1000"/>
                                        <p:tgtEl>
                                          <p:spTgt spid="2">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1000"/>
                                        <p:tgtEl>
                                          <p:spTgt spid="2">
                                            <p:txEl>
                                              <p:pRg st="6" end="6"/>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linds(horizontal)">
                                      <p:cBhvr>
                                        <p:cTn id="28" dur="1000"/>
                                        <p:tgtEl>
                                          <p:spTgt spid="2">
                                            <p:txEl>
                                              <p:pRg st="7" end="7"/>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linds(horizontal)">
                                      <p:cBhvr>
                                        <p:cTn id="31" dur="1000"/>
                                        <p:tgtEl>
                                          <p:spTgt spid="2">
                                            <p:txEl>
                                              <p:pRg st="8" end="8"/>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linds(horizontal)">
                                      <p:cBhvr>
                                        <p:cTn id="34" dur="1000"/>
                                        <p:tgtEl>
                                          <p:spTgt spid="2">
                                            <p:txEl>
                                              <p:pRg st="9" end="9"/>
                                            </p:txEl>
                                          </p:spTgt>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linds(horizontal)">
                                      <p:cBhvr>
                                        <p:cTn id="37"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2"/>
          <p:cNvSpPr>
            <a:spLocks noGrp="1"/>
          </p:cNvSpPr>
          <p:nvPr>
            <p:ph type="title"/>
          </p:nvPr>
        </p:nvSpPr>
        <p:spPr/>
        <p:txBody>
          <a:bodyPr/>
          <a:lstStyle/>
          <a:p>
            <a:pPr eaLnBrk="1" hangingPunct="1"/>
            <a:r>
              <a:rPr lang="en-US" dirty="0"/>
              <a:t>What is PTSD? Criterion F, G, &amp; H </a:t>
            </a:r>
          </a:p>
        </p:txBody>
      </p:sp>
      <p:sp>
        <p:nvSpPr>
          <p:cNvPr id="46082" name="Content Placeholder 1"/>
          <p:cNvSpPr>
            <a:spLocks noGrp="1"/>
          </p:cNvSpPr>
          <p:nvPr>
            <p:ph idx="1"/>
          </p:nvPr>
        </p:nvSpPr>
        <p:spPr/>
        <p:txBody>
          <a:bodyPr/>
          <a:lstStyle/>
          <a:p>
            <a:pPr eaLnBrk="1" hangingPunct="1"/>
            <a:r>
              <a:rPr lang="en-US" sz="2400" dirty="0"/>
              <a:t>Duration of symptoms is more than 1 month</a:t>
            </a:r>
          </a:p>
          <a:p>
            <a:pPr eaLnBrk="1" hangingPunct="1"/>
            <a:r>
              <a:rPr lang="en-US" sz="2400" dirty="0"/>
              <a:t>Significant distress and impairment</a:t>
            </a:r>
          </a:p>
          <a:p>
            <a:pPr lvl="1" eaLnBrk="1" hangingPunct="1"/>
            <a:r>
              <a:rPr lang="en-US" sz="2400" dirty="0"/>
              <a:t>Concerns arise when the disruptive reactions continue or get worse over time and interfere with family, work, school, or social life</a:t>
            </a:r>
          </a:p>
          <a:p>
            <a:pPr lvl="1" eaLnBrk="1" hangingPunct="1"/>
            <a:r>
              <a:rPr lang="en-US" sz="2400" dirty="0"/>
              <a:t>Commonly occurs with delayed expression.  To get this specifier full diagnosis is not met until at least 6 months after the trauma(s), although onset of symptoms may occur immediately</a:t>
            </a:r>
          </a:p>
          <a:p>
            <a:pPr eaLnBrk="1" hangingPunct="1"/>
            <a:r>
              <a:rPr lang="en-US" sz="2400" dirty="0"/>
              <a:t>Disturbance not due to substance or GMC</a:t>
            </a:r>
          </a:p>
          <a:p>
            <a:pPr eaLnBrk="1" hangingPunct="1"/>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2"/>
          <p:cNvSpPr>
            <a:spLocks noGrp="1"/>
          </p:cNvSpPr>
          <p:nvPr>
            <p:ph type="title"/>
          </p:nvPr>
        </p:nvSpPr>
        <p:spPr/>
        <p:txBody>
          <a:bodyPr/>
          <a:lstStyle/>
          <a:p>
            <a:pPr eaLnBrk="1" hangingPunct="1"/>
            <a:r>
              <a:rPr lang="en-US"/>
              <a:t>How common is PTSD?</a:t>
            </a:r>
          </a:p>
        </p:txBody>
      </p:sp>
      <p:sp>
        <p:nvSpPr>
          <p:cNvPr id="2" name="Content Placeholder 1"/>
          <p:cNvSpPr>
            <a:spLocks noGrp="1"/>
          </p:cNvSpPr>
          <p:nvPr>
            <p:ph idx="1"/>
          </p:nvPr>
        </p:nvSpPr>
        <p:spPr/>
        <p:txBody>
          <a:bodyPr>
            <a:normAutofit/>
          </a:bodyPr>
          <a:lstStyle/>
          <a:p>
            <a:pPr fontAlgn="auto">
              <a:spcAft>
                <a:spcPts val="0"/>
              </a:spcAft>
              <a:defRPr/>
            </a:pPr>
            <a:r>
              <a:rPr lang="en-US" sz="2400" dirty="0"/>
              <a:t>60% of men, 50% of women will experience a traumatic stressor in their lifetime</a:t>
            </a:r>
          </a:p>
          <a:p>
            <a:pPr fontAlgn="auto">
              <a:spcAft>
                <a:spcPts val="0"/>
              </a:spcAft>
              <a:defRPr/>
            </a:pPr>
            <a:r>
              <a:rPr lang="en-US" sz="2400" dirty="0"/>
              <a:t>8% of men, 20% of women develop PTSD after a trauma </a:t>
            </a:r>
          </a:p>
          <a:p>
            <a:pPr fontAlgn="auto">
              <a:spcAft>
                <a:spcPts val="0"/>
              </a:spcAft>
              <a:defRPr/>
            </a:pPr>
            <a:r>
              <a:rPr lang="en-US" sz="2400" dirty="0"/>
              <a:t>Most people who are exposed to trauma will have some symptoms of PTSD following the event; Adjustment is normal!</a:t>
            </a:r>
          </a:p>
          <a:p>
            <a:pPr fontAlgn="auto">
              <a:spcAft>
                <a:spcPts val="0"/>
              </a:spcAft>
              <a:defRPr/>
            </a:pPr>
            <a:r>
              <a:rPr lang="en-US" sz="2400" dirty="0"/>
              <a:t>PTSD has a waxing and waning course, which may increase with major life events (e.g., +/- stress, change of life role)</a:t>
            </a:r>
          </a:p>
        </p:txBody>
      </p:sp>
      <p:sp>
        <p:nvSpPr>
          <p:cNvPr id="48132" name="TextBox 4"/>
          <p:cNvSpPr txBox="1">
            <a:spLocks noChangeArrowheads="1"/>
          </p:cNvSpPr>
          <p:nvPr/>
        </p:nvSpPr>
        <p:spPr bwMode="auto">
          <a:xfrm>
            <a:off x="5486400" y="6400800"/>
            <a:ext cx="3657600" cy="369888"/>
          </a:xfrm>
          <a:prstGeom prst="rect">
            <a:avLst/>
          </a:prstGeom>
          <a:noFill/>
          <a:ln w="9525">
            <a:noFill/>
            <a:miter lim="800000"/>
            <a:headEnd/>
            <a:tailEnd/>
          </a:ln>
        </p:spPr>
        <p:txBody>
          <a:bodyPr>
            <a:spAutoFit/>
          </a:bodyPr>
          <a:lstStyle/>
          <a:p>
            <a:r>
              <a:rPr lang="en-US" dirty="0">
                <a:latin typeface="Tw Cen MT" pitchFamily="34" charset="0"/>
              </a:rPr>
              <a:t>(NCPTSD, 2016a)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5000"/>
                                        <p:tgtEl>
                                          <p:spTgt spid="2">
                                            <p:txEl>
                                              <p:pRg st="2" end="2"/>
                                            </p:txEl>
                                          </p:spTgt>
                                        </p:tgtEl>
                                        <p:attrNameLst>
                                          <p:attrName>style.fontStyle</p:attrName>
                                        </p:attrNameLst>
                                      </p:cBhvr>
                                      <p:to>
                                        <p:strVal val="normal"/>
                                      </p:to>
                                    </p:set>
                                    <p:set>
                                      <p:cBhvr override="childStyle">
                                        <p:cTn id="7" dur="5000"/>
                                        <p:tgtEl>
                                          <p:spTgt spid="2">
                                            <p:txEl>
                                              <p:pRg st="2" end="2"/>
                                            </p:txEl>
                                          </p:spTgt>
                                        </p:tgtEl>
                                        <p:attrNameLst>
                                          <p:attrName>style.fontWeight</p:attrName>
                                        </p:attrNameLst>
                                      </p:cBhvr>
                                      <p:to>
                                        <p:strVal val="bold"/>
                                      </p:to>
                                    </p:set>
                                    <p:set>
                                      <p:cBhvr override="childStyle">
                                        <p:cTn id="8" dur="5000"/>
                                        <p:tgtEl>
                                          <p:spTgt spid="2">
                                            <p:txEl>
                                              <p:pRg st="2" end="2"/>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Measures</a:t>
            </a:r>
          </a:p>
        </p:txBody>
      </p:sp>
      <p:sp>
        <p:nvSpPr>
          <p:cNvPr id="3" name="Content Placeholder 2"/>
          <p:cNvSpPr>
            <a:spLocks noGrp="1"/>
          </p:cNvSpPr>
          <p:nvPr>
            <p:ph idx="1"/>
          </p:nvPr>
        </p:nvSpPr>
        <p:spPr/>
        <p:txBody>
          <a:bodyPr/>
          <a:lstStyle/>
          <a:p>
            <a:r>
              <a:rPr lang="en-US" sz="2000" dirty="0"/>
              <a:t>Life Events Checklist</a:t>
            </a:r>
          </a:p>
          <a:p>
            <a:r>
              <a:rPr lang="en-US" sz="2000" dirty="0"/>
              <a:t>PTSD Checklist</a:t>
            </a:r>
          </a:p>
          <a:p>
            <a:pPr lvl="1"/>
            <a:r>
              <a:rPr lang="en-US" sz="2000" dirty="0"/>
              <a:t>Use at intake to assist in assessing symptoms and  weekly to track treatment progress</a:t>
            </a:r>
          </a:p>
          <a:p>
            <a:pPr lvl="1"/>
            <a:r>
              <a:rPr lang="en-US" sz="2000" dirty="0"/>
              <a:t>PCL-S, M, C </a:t>
            </a:r>
            <a:r>
              <a:rPr lang="en-US" sz="2000" dirty="0">
                <a:sym typeface="Wingdings" panose="05000000000000000000" pitchFamily="2" charset="2"/>
              </a:rPr>
              <a:t> PCL-5</a:t>
            </a:r>
            <a:endParaRPr lang="en-US" sz="2000" dirty="0"/>
          </a:p>
          <a:p>
            <a:pPr lvl="1"/>
            <a:r>
              <a:rPr lang="en-US" sz="2000" dirty="0"/>
              <a:t>Range 0-80, 20 items, each item 0-4 score</a:t>
            </a:r>
          </a:p>
          <a:p>
            <a:pPr lvl="1"/>
            <a:r>
              <a:rPr lang="en-US" sz="2000" dirty="0"/>
              <a:t>Provisional dx with symptom cluster (2 “moderately” or higher)</a:t>
            </a:r>
          </a:p>
          <a:p>
            <a:pPr lvl="2"/>
            <a:r>
              <a:rPr lang="en-US" sz="2000" dirty="0"/>
              <a:t>Cluster B (items 1-5), cluster C (items 6-7), cluster D (items 8-14), and cluster E (items 15-20)</a:t>
            </a:r>
          </a:p>
          <a:p>
            <a:pPr lvl="1"/>
            <a:r>
              <a:rPr lang="en-US" sz="2000" dirty="0"/>
              <a:t>Cutoff of 33 (until further psychometric work available)</a:t>
            </a:r>
          </a:p>
          <a:p>
            <a:pPr lvl="1"/>
            <a:r>
              <a:rPr lang="en-US" sz="2000" dirty="0"/>
              <a:t>Look for B: 1, C: 1, D: 2; E: 2; F: &gt;1 month</a:t>
            </a:r>
          </a:p>
          <a:p>
            <a:pPr lvl="1"/>
            <a:endParaRPr lang="en-US" u="sng" dirty="0">
              <a:solidFill>
                <a:srgbClr val="FF0000"/>
              </a:solidFill>
            </a:endParaRPr>
          </a:p>
        </p:txBody>
      </p:sp>
      <p:sp>
        <p:nvSpPr>
          <p:cNvPr id="4" name="TextBox 3">
            <a:extLst>
              <a:ext uri="{FF2B5EF4-FFF2-40B4-BE49-F238E27FC236}">
                <a16:creationId xmlns:a16="http://schemas.microsoft.com/office/drawing/2014/main" id="{FFDE50B1-2BDC-4B2A-A345-099697A536F0}"/>
              </a:ext>
            </a:extLst>
          </p:cNvPr>
          <p:cNvSpPr txBox="1"/>
          <p:nvPr/>
        </p:nvSpPr>
        <p:spPr>
          <a:xfrm>
            <a:off x="5791200" y="6172200"/>
            <a:ext cx="2667000" cy="369332"/>
          </a:xfrm>
          <a:prstGeom prst="rect">
            <a:avLst/>
          </a:prstGeom>
          <a:noFill/>
        </p:spPr>
        <p:txBody>
          <a:bodyPr wrap="square" rtlCol="0">
            <a:spAutoFit/>
          </a:bodyPr>
          <a:lstStyle/>
          <a:p>
            <a:r>
              <a:rPr lang="en-US" sz="1800" dirty="0"/>
              <a:t>(Weathers et al., 2015)</a:t>
            </a:r>
          </a:p>
        </p:txBody>
      </p:sp>
    </p:spTree>
    <p:extLst>
      <p:ext uri="{BB962C8B-B14F-4D97-AF65-F5344CB8AC3E}">
        <p14:creationId xmlns:p14="http://schemas.microsoft.com/office/powerpoint/2010/main" val="4234610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Measures</a:t>
            </a:r>
          </a:p>
        </p:txBody>
      </p:sp>
      <p:sp>
        <p:nvSpPr>
          <p:cNvPr id="3" name="Content Placeholder 2"/>
          <p:cNvSpPr>
            <a:spLocks noGrp="1"/>
          </p:cNvSpPr>
          <p:nvPr>
            <p:ph idx="1"/>
          </p:nvPr>
        </p:nvSpPr>
        <p:spPr/>
        <p:txBody>
          <a:bodyPr/>
          <a:lstStyle/>
          <a:p>
            <a:r>
              <a:rPr lang="en-US" sz="2400" dirty="0"/>
              <a:t>Clinician-Administered PTSD Scale for DSM-5 (CAPS-5)</a:t>
            </a:r>
          </a:p>
          <a:p>
            <a:pPr lvl="1"/>
            <a:r>
              <a:rPr lang="en-US" sz="2400" dirty="0"/>
              <a:t>“Gold standard” in PTSD assessment, takes 45-60 minutes</a:t>
            </a:r>
          </a:p>
          <a:p>
            <a:pPr lvl="1"/>
            <a:r>
              <a:rPr lang="en-US" sz="2400" dirty="0"/>
              <a:t>30-item structured interview administered by clinicians and clinical researchers</a:t>
            </a:r>
          </a:p>
          <a:p>
            <a:pPr lvl="1"/>
            <a:r>
              <a:rPr lang="en-US" sz="2400" dirty="0"/>
              <a:t>20 items target onset and duration of symptoms, others target distress, impact, validity, severity </a:t>
            </a:r>
          </a:p>
          <a:p>
            <a:r>
              <a:rPr lang="en-US" sz="2400" dirty="0"/>
              <a:t>Good to give depression screener as well (e.g., BDI, PHQ-9)</a:t>
            </a:r>
          </a:p>
          <a:p>
            <a:r>
              <a:rPr lang="en-US" sz="2400" dirty="0"/>
              <a:t>Training:  h</a:t>
            </a:r>
            <a:r>
              <a:rPr lang="en-US" sz="2400" u="sng" dirty="0">
                <a:hlinkClick r:id="rId3"/>
              </a:rPr>
              <a:t>ttps://www.ptsd.va.gov/professional/continuing_ed/caps5_clinician_training.asp</a:t>
            </a:r>
            <a:endParaRPr lang="en-US" sz="2400" dirty="0"/>
          </a:p>
          <a:p>
            <a:endParaRPr lang="en-US" dirty="0"/>
          </a:p>
          <a:p>
            <a:endParaRPr lang="en-US" dirty="0"/>
          </a:p>
        </p:txBody>
      </p:sp>
    </p:spTree>
    <p:extLst>
      <p:ext uri="{BB962C8B-B14F-4D97-AF65-F5344CB8AC3E}">
        <p14:creationId xmlns:p14="http://schemas.microsoft.com/office/powerpoint/2010/main" val="697954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Measures</a:t>
            </a:r>
          </a:p>
        </p:txBody>
      </p:sp>
      <p:sp>
        <p:nvSpPr>
          <p:cNvPr id="3" name="Content Placeholder 2"/>
          <p:cNvSpPr>
            <a:spLocks noGrp="1"/>
          </p:cNvSpPr>
          <p:nvPr>
            <p:ph idx="1"/>
          </p:nvPr>
        </p:nvSpPr>
        <p:spPr/>
        <p:txBody>
          <a:bodyPr/>
          <a:lstStyle/>
          <a:p>
            <a:pPr marL="0" indent="0">
              <a:buNone/>
            </a:pPr>
            <a:r>
              <a:rPr lang="en-US" dirty="0"/>
              <a:t>Sample CAPS Item: Onset, duration &amp; frequency</a:t>
            </a:r>
          </a:p>
          <a:p>
            <a:pPr marL="0" indent="0">
              <a:buNone/>
            </a:pPr>
            <a:endParaRPr lang="en-US" sz="1000" dirty="0"/>
          </a:p>
          <a:p>
            <a:r>
              <a:rPr lang="en-US" sz="2500" dirty="0"/>
              <a:t>In the past month, have you had any </a:t>
            </a:r>
            <a:r>
              <a:rPr lang="en-US" sz="2500" u="sng" dirty="0"/>
              <a:t>unwanted</a:t>
            </a:r>
            <a:r>
              <a:rPr lang="en-US" sz="2500" dirty="0"/>
              <a:t> </a:t>
            </a:r>
            <a:r>
              <a:rPr lang="en-US" sz="2500" u="sng" dirty="0"/>
              <a:t>memories</a:t>
            </a:r>
            <a:r>
              <a:rPr lang="en-US" sz="2500" dirty="0"/>
              <a:t> of (EVENT) while you were awake, so not counting dreams? How does it happen that you start remembering (EVENT)?</a:t>
            </a:r>
          </a:p>
          <a:p>
            <a:pPr marL="0" indent="0">
              <a:buNone/>
            </a:pPr>
            <a:endParaRPr lang="en-US" sz="1000" dirty="0"/>
          </a:p>
          <a:p>
            <a:r>
              <a:rPr lang="en-US" sz="2500" dirty="0"/>
              <a:t>[If not clear:] (</a:t>
            </a:r>
            <a:r>
              <a:rPr lang="en-US" sz="2500" i="1" dirty="0"/>
              <a:t>Are these </a:t>
            </a:r>
            <a:r>
              <a:rPr lang="en-US" sz="2500" i="1" u="sng" dirty="0"/>
              <a:t>unwanted</a:t>
            </a:r>
            <a:r>
              <a:rPr lang="en-US" sz="2500" i="1" dirty="0"/>
              <a:t> memories, or are you thinking about [EVENT] on purpose?</a:t>
            </a:r>
            <a:r>
              <a:rPr lang="en-US" sz="2500" dirty="0"/>
              <a:t>) How much do these memories bother you? Are you able to put them out of your mind and thing about something else? How often have you had these memories in the past month? # of times ______.</a:t>
            </a:r>
          </a:p>
        </p:txBody>
      </p:sp>
    </p:spTree>
    <p:extLst>
      <p:ext uri="{BB962C8B-B14F-4D97-AF65-F5344CB8AC3E}">
        <p14:creationId xmlns:p14="http://schemas.microsoft.com/office/powerpoint/2010/main" val="218654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Measures</a:t>
            </a:r>
          </a:p>
        </p:txBody>
      </p:sp>
      <p:sp>
        <p:nvSpPr>
          <p:cNvPr id="3" name="Content Placeholder 2"/>
          <p:cNvSpPr>
            <a:spLocks noGrp="1"/>
          </p:cNvSpPr>
          <p:nvPr>
            <p:ph idx="1"/>
          </p:nvPr>
        </p:nvSpPr>
        <p:spPr>
          <a:xfrm>
            <a:off x="457200" y="1752600"/>
            <a:ext cx="8458200" cy="4373563"/>
          </a:xfrm>
        </p:spPr>
        <p:txBody>
          <a:bodyPr/>
          <a:lstStyle/>
          <a:p>
            <a:r>
              <a:rPr lang="en-US" dirty="0"/>
              <a:t>Sample CAPS item: Severity Rating: </a:t>
            </a:r>
          </a:p>
          <a:p>
            <a:pPr marL="366713" lvl="1" indent="0">
              <a:buNone/>
            </a:pPr>
            <a:r>
              <a:rPr lang="en-US" sz="1800" b="1" dirty="0"/>
              <a:t>0. Absent</a:t>
            </a:r>
            <a:r>
              <a:rPr lang="en-US" sz="1800" dirty="0"/>
              <a:t>: The respondent denied the problem </a:t>
            </a:r>
          </a:p>
          <a:p>
            <a:pPr marL="366713" lvl="1" indent="0">
              <a:buNone/>
            </a:pPr>
            <a:r>
              <a:rPr lang="en-US" sz="1800" b="1" dirty="0"/>
              <a:t>1. Mild / </a:t>
            </a:r>
            <a:r>
              <a:rPr lang="en-US" sz="1800" b="1" dirty="0" err="1"/>
              <a:t>subthreshold</a:t>
            </a:r>
            <a:r>
              <a:rPr lang="en-US" sz="1800" dirty="0"/>
              <a:t>: The respondent described a problem that is consistent with the symptom criterion but isn't severe enough to be considered clinically significant. </a:t>
            </a:r>
          </a:p>
          <a:p>
            <a:pPr marL="366713" lvl="1" indent="0">
              <a:buNone/>
            </a:pPr>
            <a:r>
              <a:rPr lang="en-US" sz="1800" b="1" dirty="0"/>
              <a:t>2. Moderate / threshold</a:t>
            </a:r>
            <a:r>
              <a:rPr lang="en-US" sz="1800" dirty="0"/>
              <a:t>: The respondent described a clinically significant problem. The problem would be a target for intervention. This rating requires a minimum frequency of 2 x month or some of the time (20-30%) PLUS a minimum intensity of Clearly Present.</a:t>
            </a:r>
            <a:br>
              <a:rPr lang="en-US" sz="1800" dirty="0"/>
            </a:br>
            <a:r>
              <a:rPr lang="en-US" sz="1800" b="1" dirty="0"/>
              <a:t>3. Severe / markedly elevated</a:t>
            </a:r>
            <a:r>
              <a:rPr lang="en-US" sz="1800" dirty="0"/>
              <a:t>: The respondent described a problem that is above threshold. The problem is difficult to manage and at times overwhelming, and would be a prominent target for intervention. This rating requires a minimum frequency of 2 x week or much of the time (50-60%) PLUS a minimum intensity of Pronounced.</a:t>
            </a:r>
            <a:br>
              <a:rPr lang="en-US" sz="1800" dirty="0"/>
            </a:br>
            <a:r>
              <a:rPr lang="en-US" sz="1800" b="1" dirty="0"/>
              <a:t>4. Extreme / incapacitating</a:t>
            </a:r>
            <a:r>
              <a:rPr lang="en-US" sz="1800" dirty="0"/>
              <a:t>: The respondent described a dramatic symptom, far above threshold. He problem is pervasive, unmanageable, and overwhelming, and would be a high-priority target for intervention.</a:t>
            </a:r>
          </a:p>
          <a:p>
            <a:endParaRPr lang="en-US" sz="2000" dirty="0"/>
          </a:p>
          <a:p>
            <a:endParaRPr lang="en-US" dirty="0"/>
          </a:p>
        </p:txBody>
      </p:sp>
    </p:spTree>
    <p:extLst>
      <p:ext uri="{BB962C8B-B14F-4D97-AF65-F5344CB8AC3E}">
        <p14:creationId xmlns:p14="http://schemas.microsoft.com/office/powerpoint/2010/main" val="1649494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Clinical Interview</a:t>
            </a:r>
          </a:p>
        </p:txBody>
      </p:sp>
      <p:sp>
        <p:nvSpPr>
          <p:cNvPr id="3" name="Content Placeholder 2"/>
          <p:cNvSpPr>
            <a:spLocks noGrp="1"/>
          </p:cNvSpPr>
          <p:nvPr>
            <p:ph sz="half" idx="1"/>
          </p:nvPr>
        </p:nvSpPr>
        <p:spPr>
          <a:xfrm>
            <a:off x="457200" y="1924050"/>
            <a:ext cx="4572000" cy="4781550"/>
          </a:xfrm>
        </p:spPr>
        <p:txBody>
          <a:bodyPr>
            <a:normAutofit/>
          </a:bodyPr>
          <a:lstStyle/>
          <a:p>
            <a:r>
              <a:rPr lang="en-US" sz="2600" dirty="0"/>
              <a:t>Assess for co-occurring conditions, including depression, suicidality, substances</a:t>
            </a:r>
          </a:p>
          <a:p>
            <a:r>
              <a:rPr lang="en-US" sz="2600" dirty="0"/>
              <a:t>Draw out conceptualization of PTSD using symptoms that they provide</a:t>
            </a:r>
          </a:p>
          <a:p>
            <a:r>
              <a:rPr lang="en-US" sz="2600" dirty="0"/>
              <a:t>Be attuned to role of avoidance</a:t>
            </a:r>
          </a:p>
          <a:p>
            <a:r>
              <a:rPr lang="en-US" sz="2000" dirty="0"/>
              <a:t>http://www.ptsd.va.gov/professional/assessment/overview/index.asp</a:t>
            </a:r>
          </a:p>
        </p:txBody>
      </p:sp>
      <p:graphicFrame>
        <p:nvGraphicFramePr>
          <p:cNvPr id="4" name="Content Placeholder 3">
            <a:extLst>
              <a:ext uri="{FF2B5EF4-FFF2-40B4-BE49-F238E27FC236}">
                <a16:creationId xmlns:a16="http://schemas.microsoft.com/office/drawing/2014/main" id="{AC9CB93A-96F2-4092-B3EB-1FC7E77CC500}"/>
              </a:ext>
            </a:extLst>
          </p:cNvPr>
          <p:cNvGraphicFramePr>
            <a:graphicFrameLocks noGrp="1"/>
          </p:cNvGraphicFramePr>
          <p:nvPr>
            <p:ph sz="half" idx="2"/>
            <p:extLst>
              <p:ext uri="{D42A27DB-BD31-4B8C-83A1-F6EECF244321}">
                <p14:modId xmlns:p14="http://schemas.microsoft.com/office/powerpoint/2010/main" val="3284770697"/>
              </p:ext>
            </p:extLst>
          </p:nvPr>
        </p:nvGraphicFramePr>
        <p:xfrm>
          <a:off x="5029200" y="1924050"/>
          <a:ext cx="3886200" cy="432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12679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Review</a:t>
            </a:r>
          </a:p>
        </p:txBody>
      </p:sp>
      <p:sp>
        <p:nvSpPr>
          <p:cNvPr id="3" name="Content Placeholder 2"/>
          <p:cNvSpPr>
            <a:spLocks noGrp="1"/>
          </p:cNvSpPr>
          <p:nvPr>
            <p:ph sz="quarter" idx="1"/>
          </p:nvPr>
        </p:nvSpPr>
        <p:spPr/>
        <p:txBody>
          <a:bodyPr/>
          <a:lstStyle/>
          <a:p>
            <a:r>
              <a:rPr lang="en-US" sz="2000" dirty="0"/>
              <a:t>List of empirically supported treatments includes:</a:t>
            </a:r>
          </a:p>
          <a:p>
            <a:pPr lvl="1"/>
            <a:r>
              <a:rPr lang="en-US" sz="2000" dirty="0"/>
              <a:t>Cognitive Processing Therapy (CPT)</a:t>
            </a:r>
          </a:p>
          <a:p>
            <a:pPr lvl="1"/>
            <a:r>
              <a:rPr lang="en-US" sz="2000" dirty="0"/>
              <a:t>Prolonged Exposure (PE)</a:t>
            </a:r>
          </a:p>
          <a:p>
            <a:pPr lvl="1"/>
            <a:r>
              <a:rPr lang="en-US" sz="2000" dirty="0"/>
              <a:t>Eye Movement Desensitization Reprocessing (EMDR)</a:t>
            </a:r>
          </a:p>
          <a:p>
            <a:endParaRPr lang="en-US" dirty="0"/>
          </a:p>
        </p:txBody>
      </p:sp>
    </p:spTree>
    <p:extLst>
      <p:ext uri="{BB962C8B-B14F-4D97-AF65-F5344CB8AC3E}">
        <p14:creationId xmlns:p14="http://schemas.microsoft.com/office/powerpoint/2010/main" val="2258028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3E03AF-74A7-4CD2-B887-99E80AA51F6A}"/>
              </a:ext>
            </a:extLst>
          </p:cNvPr>
          <p:cNvSpPr>
            <a:spLocks noGrp="1"/>
          </p:cNvSpPr>
          <p:nvPr>
            <p:ph type="title"/>
          </p:nvPr>
        </p:nvSpPr>
        <p:spPr>
          <a:xfrm>
            <a:off x="609600" y="381000"/>
            <a:ext cx="8077200" cy="838200"/>
          </a:xfrm>
        </p:spPr>
        <p:txBody>
          <a:bodyPr/>
          <a:lstStyle/>
          <a:p>
            <a:r>
              <a:rPr lang="en-US" sz="2400" dirty="0"/>
              <a:t>Treatments:  APA Clinical Practice Guideline for the Treatment of PTSD in </a:t>
            </a:r>
            <a:r>
              <a:rPr lang="en-US" dirty="0"/>
              <a:t>Adults (released 2/24/17)</a:t>
            </a:r>
            <a:endParaRPr lang="en-US" sz="2400" dirty="0"/>
          </a:p>
        </p:txBody>
      </p:sp>
      <p:sp>
        <p:nvSpPr>
          <p:cNvPr id="2" name="Text Placeholder 1"/>
          <p:cNvSpPr>
            <a:spLocks noGrp="1"/>
          </p:cNvSpPr>
          <p:nvPr>
            <p:ph type="body" idx="2"/>
          </p:nvPr>
        </p:nvSpPr>
        <p:spPr>
          <a:xfrm>
            <a:off x="457200" y="1997296"/>
            <a:ext cx="8614239" cy="4128866"/>
          </a:xfrm>
        </p:spPr>
        <p:txBody>
          <a:bodyPr/>
          <a:lstStyle/>
          <a:p>
            <a:r>
              <a:rPr lang="en-US" sz="1800" dirty="0"/>
              <a:t>Table 1. </a:t>
            </a:r>
            <a:r>
              <a:rPr lang="en-US" sz="1800" i="1" dirty="0"/>
              <a:t>Summary of Recommendations of the APA Guideline Development Panel for the Treatment of PTSD (released in 2017)</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7438292" cy="3853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7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2"/>
          <p:cNvSpPr>
            <a:spLocks noGrp="1"/>
          </p:cNvSpPr>
          <p:nvPr>
            <p:ph type="title"/>
          </p:nvPr>
        </p:nvSpPr>
        <p:spPr/>
        <p:txBody>
          <a:bodyPr/>
          <a:lstStyle/>
          <a:p>
            <a:pPr eaLnBrk="1" hangingPunct="1"/>
            <a:r>
              <a:rPr lang="en-US" dirty="0"/>
              <a:t>Outline of Presentation</a:t>
            </a:r>
          </a:p>
        </p:txBody>
      </p:sp>
      <p:sp>
        <p:nvSpPr>
          <p:cNvPr id="17410" name="Content Placeholder 1"/>
          <p:cNvSpPr>
            <a:spLocks noGrp="1"/>
          </p:cNvSpPr>
          <p:nvPr>
            <p:ph idx="1"/>
          </p:nvPr>
        </p:nvSpPr>
        <p:spPr>
          <a:xfrm>
            <a:off x="612775" y="1600200"/>
            <a:ext cx="8153400" cy="5029200"/>
          </a:xfrm>
        </p:spPr>
        <p:txBody>
          <a:bodyPr/>
          <a:lstStyle/>
          <a:p>
            <a:pPr eaLnBrk="1" hangingPunct="1"/>
            <a:r>
              <a:rPr lang="en-US" sz="2700" dirty="0"/>
              <a:t>DSM-5 Diagnostic Criteria </a:t>
            </a:r>
          </a:p>
          <a:p>
            <a:pPr eaLnBrk="1" hangingPunct="1"/>
            <a:r>
              <a:rPr lang="en-US" sz="2700" dirty="0"/>
              <a:t>Assessment</a:t>
            </a:r>
          </a:p>
          <a:p>
            <a:pPr lvl="1" eaLnBrk="1" hangingPunct="1"/>
            <a:r>
              <a:rPr lang="en-US" sz="2400" dirty="0"/>
              <a:t>LEC, PCL-5, CAPS</a:t>
            </a:r>
          </a:p>
          <a:p>
            <a:pPr eaLnBrk="1" hangingPunct="1"/>
            <a:r>
              <a:rPr lang="en-US" sz="2700" dirty="0"/>
              <a:t>Overview of treatments</a:t>
            </a:r>
          </a:p>
          <a:p>
            <a:r>
              <a:rPr lang="en-US" sz="2700" dirty="0"/>
              <a:t>Avoidance</a:t>
            </a:r>
          </a:p>
          <a:p>
            <a:pPr eaLnBrk="1" hangingPunct="1"/>
            <a:r>
              <a:rPr lang="en-US" sz="2700" dirty="0"/>
              <a:t>Other considerations</a:t>
            </a:r>
          </a:p>
          <a:p>
            <a:pPr marL="0" indent="0" eaLnBrk="1" hangingPunct="1">
              <a:buNone/>
            </a:pPr>
            <a:endParaRPr lang="en-US" sz="1800" dirty="0"/>
          </a:p>
          <a:p>
            <a:pPr marL="0" indent="0" eaLnBrk="1" hangingPunct="1">
              <a:buNone/>
            </a:pPr>
            <a:endParaRPr lang="en-US" sz="1800" dirty="0"/>
          </a:p>
          <a:p>
            <a:pPr marL="0" indent="0" eaLnBrk="1" hangingPunct="1">
              <a:buNone/>
            </a:pPr>
            <a:endParaRPr lang="en-US" sz="1800" dirty="0"/>
          </a:p>
          <a:p>
            <a:pPr marL="0" indent="0" eaLnBrk="1" hangingPunct="1">
              <a:buNone/>
            </a:pPr>
            <a:r>
              <a:rPr lang="en-US" sz="1800" dirty="0"/>
              <a:t>Disclaimer: Today we will be discussing sensitive material, please feel free to step out at any time if you need a break.</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F49B6-AA18-46BD-8153-DEA78D81B31F}"/>
              </a:ext>
            </a:extLst>
          </p:cNvPr>
          <p:cNvSpPr>
            <a:spLocks noGrp="1"/>
          </p:cNvSpPr>
          <p:nvPr>
            <p:ph type="title"/>
          </p:nvPr>
        </p:nvSpPr>
        <p:spPr/>
        <p:txBody>
          <a:bodyPr/>
          <a:lstStyle/>
          <a:p>
            <a:r>
              <a:rPr lang="en-US" sz="2400" dirty="0"/>
              <a:t>Treatments:  VA/DOD Clinical Practice Guideline for the Management of Posttraumatic Stress Disorder and Acute Stress Disorder</a:t>
            </a:r>
            <a:endParaRPr lang="en-US" dirty="0"/>
          </a:p>
        </p:txBody>
      </p:sp>
      <p:sp>
        <p:nvSpPr>
          <p:cNvPr id="6" name="Content Placeholder 5">
            <a:extLst>
              <a:ext uri="{FF2B5EF4-FFF2-40B4-BE49-F238E27FC236}">
                <a16:creationId xmlns:a16="http://schemas.microsoft.com/office/drawing/2014/main" id="{A2A663DB-5464-47E8-A891-0E0DA952AE06}"/>
              </a:ext>
            </a:extLst>
          </p:cNvPr>
          <p:cNvSpPr>
            <a:spLocks noGrp="1"/>
          </p:cNvSpPr>
          <p:nvPr>
            <p:ph sz="quarter" idx="1"/>
          </p:nvPr>
        </p:nvSpPr>
        <p:spPr/>
        <p:txBody>
          <a:bodyPr/>
          <a:lstStyle/>
          <a:p>
            <a:r>
              <a:rPr lang="en-US" sz="2000" dirty="0"/>
              <a:t>Released in 2017</a:t>
            </a:r>
          </a:p>
          <a:p>
            <a:r>
              <a:rPr lang="en-US" sz="2000" dirty="0"/>
              <a:t>Strong recommendation:  “[I]</a:t>
            </a:r>
            <a:r>
              <a:rPr lang="en-US" sz="2000" dirty="0" err="1"/>
              <a:t>ndividual</a:t>
            </a:r>
            <a:r>
              <a:rPr lang="en-US" sz="2000" dirty="0"/>
              <a:t>, manualized trauma-focused psychotherapy (see Recommendation 11) over other pharmacologic and non-pharmacologic interventions for the primary treatment of PTSD.”</a:t>
            </a:r>
          </a:p>
          <a:p>
            <a:r>
              <a:rPr lang="en-US" sz="2000" dirty="0"/>
              <a:t>Strong recommendation: “For patients with PTSD, we recommend individual, manualized trauma-focused psychotherapies that have a primary component of exposure and/or cognitive restructuring to include Prolonged Exposure (PE), Cognitive Processing Therapy (CPT), Eye Movement Desensitization and Reprocessing (EMDR), specific cognitive behavioral therapies for PTSD, Brief Eclectic Psychotherapy (BEP), Narrative Exposure Therapy (NET), and written narrative exposure.” 	</a:t>
            </a:r>
          </a:p>
          <a:p>
            <a:endParaRPr lang="en-US" sz="2000" dirty="0"/>
          </a:p>
        </p:txBody>
      </p:sp>
    </p:spTree>
    <p:extLst>
      <p:ext uri="{BB962C8B-B14F-4D97-AF65-F5344CB8AC3E}">
        <p14:creationId xmlns:p14="http://schemas.microsoft.com/office/powerpoint/2010/main" val="516954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Cognitive Processing Therapy (CPT)</a:t>
            </a:r>
          </a:p>
        </p:txBody>
      </p:sp>
      <p:sp>
        <p:nvSpPr>
          <p:cNvPr id="3" name="Content Placeholder 2"/>
          <p:cNvSpPr>
            <a:spLocks noGrp="1"/>
          </p:cNvSpPr>
          <p:nvPr>
            <p:ph sz="quarter" idx="1"/>
          </p:nvPr>
        </p:nvSpPr>
        <p:spPr>
          <a:xfrm>
            <a:off x="228600" y="1600200"/>
            <a:ext cx="8763000" cy="4495800"/>
          </a:xfrm>
        </p:spPr>
        <p:txBody>
          <a:bodyPr/>
          <a:lstStyle/>
          <a:p>
            <a:r>
              <a:rPr lang="en-US" sz="2200" dirty="0"/>
              <a:t>Predominantly social-cognitive theory</a:t>
            </a:r>
          </a:p>
          <a:p>
            <a:pPr lvl="1"/>
            <a:r>
              <a:rPr lang="en-US" sz="2200" dirty="0"/>
              <a:t>Reconcile information about the trauma with prior schemas</a:t>
            </a:r>
          </a:p>
          <a:p>
            <a:r>
              <a:rPr lang="en-US" sz="2200" dirty="0"/>
              <a:t>Theory that recovery from trauma is a natural process and some people get “stuck” due to:</a:t>
            </a:r>
          </a:p>
          <a:p>
            <a:pPr marL="881063" lvl="1" indent="-514350">
              <a:buFont typeface="+mj-lt"/>
              <a:buAutoNum type="arabicPeriod"/>
            </a:pPr>
            <a:r>
              <a:rPr lang="en-US" sz="2200" dirty="0"/>
              <a:t>Unprocessed natural emotions</a:t>
            </a:r>
          </a:p>
          <a:p>
            <a:pPr marL="881063" lvl="1" indent="-514350">
              <a:buFont typeface="+mj-lt"/>
              <a:buAutoNum type="arabicPeriod"/>
            </a:pPr>
            <a:r>
              <a:rPr lang="en-US" sz="2200" dirty="0"/>
              <a:t>Ways of thinking, especially that beliefs become extreme after trauma (*focus) – assimilation vs. accommodation</a:t>
            </a:r>
          </a:p>
          <a:p>
            <a:pPr marL="560388" indent="-514350"/>
            <a:r>
              <a:rPr lang="en-US" sz="2200" dirty="0"/>
              <a:t>Treatment addresses stuck points through:</a:t>
            </a:r>
          </a:p>
          <a:p>
            <a:pPr marL="881063" lvl="1" indent="-514350"/>
            <a:r>
              <a:rPr lang="en-US" sz="2200" dirty="0"/>
              <a:t>Assessment of stuck points: “Impact statement”</a:t>
            </a:r>
          </a:p>
          <a:p>
            <a:pPr marL="881063" lvl="1" indent="-514350"/>
            <a:r>
              <a:rPr lang="en-US" sz="2200" dirty="0"/>
              <a:t>Identification of stuck points: written trauma statement (optional)</a:t>
            </a:r>
          </a:p>
          <a:p>
            <a:pPr marL="881063" lvl="1" indent="-514350"/>
            <a:r>
              <a:rPr lang="en-US" sz="2200" dirty="0"/>
              <a:t>Reviewing common stuck point areas of: Safety, Trust, Power/control, Esteem, Intimacy</a:t>
            </a:r>
          </a:p>
          <a:p>
            <a:pPr marL="881063" lvl="1" indent="-514350"/>
            <a:r>
              <a:rPr lang="en-US" sz="2200" dirty="0"/>
              <a:t>Using CBT approaches to challenge extreme thinking </a:t>
            </a:r>
          </a:p>
        </p:txBody>
      </p:sp>
    </p:spTree>
    <p:extLst>
      <p:ext uri="{BB962C8B-B14F-4D97-AF65-F5344CB8AC3E}">
        <p14:creationId xmlns:p14="http://schemas.microsoft.com/office/powerpoint/2010/main" val="525830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Cognitive Processing Therapy (CPT)</a:t>
            </a:r>
          </a:p>
        </p:txBody>
      </p:sp>
      <p:sp>
        <p:nvSpPr>
          <p:cNvPr id="3" name="Content Placeholder 2"/>
          <p:cNvSpPr>
            <a:spLocks noGrp="1"/>
          </p:cNvSpPr>
          <p:nvPr>
            <p:ph sz="quarter" idx="1"/>
          </p:nvPr>
        </p:nvSpPr>
        <p:spPr>
          <a:xfrm>
            <a:off x="457200" y="1828800"/>
            <a:ext cx="8229600" cy="4297363"/>
          </a:xfrm>
        </p:spPr>
        <p:txBody>
          <a:bodyPr/>
          <a:lstStyle/>
          <a:p>
            <a:r>
              <a:rPr lang="en-US" sz="2700" dirty="0"/>
              <a:t>General overview</a:t>
            </a:r>
          </a:p>
        </p:txBody>
      </p:sp>
      <p:graphicFrame>
        <p:nvGraphicFramePr>
          <p:cNvPr id="5" name="Table 4"/>
          <p:cNvGraphicFramePr>
            <a:graphicFrameLocks noGrp="1"/>
          </p:cNvGraphicFramePr>
          <p:nvPr>
            <p:extLst>
              <p:ext uri="{D42A27DB-BD31-4B8C-83A1-F6EECF244321}">
                <p14:modId xmlns:p14="http://schemas.microsoft.com/office/powerpoint/2010/main" val="1202639470"/>
              </p:ext>
            </p:extLst>
          </p:nvPr>
        </p:nvGraphicFramePr>
        <p:xfrm>
          <a:off x="914400" y="2331720"/>
          <a:ext cx="7391400" cy="3840480"/>
        </p:xfrm>
        <a:graphic>
          <a:graphicData uri="http://schemas.openxmlformats.org/drawingml/2006/table">
            <a:tbl>
              <a:tblPr firstRow="1" bandRow="1">
                <a:tableStyleId>{69CF1AB2-1976-4502-BF36-3FF5EA218861}</a:tableStyleId>
              </a:tblPr>
              <a:tblGrid>
                <a:gridCol w="3695700">
                  <a:extLst>
                    <a:ext uri="{9D8B030D-6E8A-4147-A177-3AD203B41FA5}">
                      <a16:colId xmlns:a16="http://schemas.microsoft.com/office/drawing/2014/main" val="20000"/>
                    </a:ext>
                  </a:extLst>
                </a:gridCol>
                <a:gridCol w="3695700">
                  <a:extLst>
                    <a:ext uri="{9D8B030D-6E8A-4147-A177-3AD203B41FA5}">
                      <a16:colId xmlns:a16="http://schemas.microsoft.com/office/drawing/2014/main" val="20001"/>
                    </a:ext>
                  </a:extLst>
                </a:gridCol>
              </a:tblGrid>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Session 1: Introduction and Education</a:t>
                      </a:r>
                      <a:endParaRPr 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Session 7: Patterns of Problematic Thinking</a:t>
                      </a:r>
                      <a:endParaRPr lang="en-US" b="0" dirty="0"/>
                    </a:p>
                  </a:txBody>
                  <a:tcPr/>
                </a:tc>
                <a:extLst>
                  <a:ext uri="{0D108BD9-81ED-4DB2-BD59-A6C34878D82A}">
                    <a16:rowId xmlns:a16="http://schemas.microsoft.com/office/drawing/2014/main" val="10000"/>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2: The Meaning of the Event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8: Safety Issues</a:t>
                      </a:r>
                    </a:p>
                    <a:p>
                      <a:endParaRPr lang="en-US" dirty="0"/>
                    </a:p>
                  </a:txBody>
                  <a:tcPr/>
                </a:tc>
                <a:extLst>
                  <a:ext uri="{0D108BD9-81ED-4DB2-BD59-A6C34878D82A}">
                    <a16:rowId xmlns:a16="http://schemas.microsoft.com/office/drawing/2014/main" val="10001"/>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3: Identification of Thoughts and Feelings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9: Trust Issues</a:t>
                      </a:r>
                    </a:p>
                    <a:p>
                      <a:endParaRPr lang="en-US" dirty="0"/>
                    </a:p>
                  </a:txBody>
                  <a:tcPr/>
                </a:tc>
                <a:extLst>
                  <a:ext uri="{0D108BD9-81ED-4DB2-BD59-A6C34878D82A}">
                    <a16:rowId xmlns:a16="http://schemas.microsoft.com/office/drawing/2014/main" val="10002"/>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4: Remembering the Traumatic Event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10: Power/Control Issues</a:t>
                      </a:r>
                      <a:endParaRPr lang="en-US" dirty="0"/>
                    </a:p>
                  </a:txBody>
                  <a:tcPr/>
                </a:tc>
                <a:extLst>
                  <a:ext uri="{0D108BD9-81ED-4DB2-BD59-A6C34878D82A}">
                    <a16:rowId xmlns:a16="http://schemas.microsoft.com/office/drawing/2014/main" val="10003"/>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5: Identification of Stuck Points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11: Esteem Issues</a:t>
                      </a:r>
                    </a:p>
                    <a:p>
                      <a:endParaRPr lang="en-US" dirty="0"/>
                    </a:p>
                  </a:txBody>
                  <a:tcPr/>
                </a:tc>
                <a:extLst>
                  <a:ext uri="{0D108BD9-81ED-4DB2-BD59-A6C34878D82A}">
                    <a16:rowId xmlns:a16="http://schemas.microsoft.com/office/drawing/2014/main" val="10004"/>
                  </a:ext>
                </a:extLst>
              </a:tr>
              <a:tr h="60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6: Challenging Questions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Session 12: Intimacy Issues and Meaning of the Event</a:t>
                      </a:r>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86149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Cognitive Processing Therapy (CPT)</a:t>
            </a:r>
          </a:p>
        </p:txBody>
      </p:sp>
      <p:sp>
        <p:nvSpPr>
          <p:cNvPr id="3" name="Content Placeholder 2"/>
          <p:cNvSpPr>
            <a:spLocks noGrp="1"/>
          </p:cNvSpPr>
          <p:nvPr>
            <p:ph sz="quarter" idx="1"/>
          </p:nvPr>
        </p:nvSpPr>
        <p:spPr/>
        <p:txBody>
          <a:bodyPr/>
          <a:lstStyle/>
          <a:p>
            <a:r>
              <a:rPr lang="en-US" dirty="0" err="1"/>
              <a:t>Resick</a:t>
            </a:r>
            <a:r>
              <a:rPr lang="en-US" dirty="0"/>
              <a:t>, P.A., Monson, C.M., &amp; Chard, K.M. (2017).  Cognitive Processing Therapy for PTSD:  A comprehensive manual. New York: Guilford.</a:t>
            </a:r>
          </a:p>
          <a:p>
            <a:r>
              <a:rPr lang="en-US" dirty="0"/>
              <a:t>Used to have trauma account; now it is up to the patient to decide if they want to do the trauma account.</a:t>
            </a:r>
          </a:p>
          <a:p>
            <a:pPr marL="0" indent="0">
              <a:buNone/>
            </a:pPr>
            <a:endParaRPr lang="en-US" dirty="0"/>
          </a:p>
        </p:txBody>
      </p:sp>
    </p:spTree>
    <p:extLst>
      <p:ext uri="{BB962C8B-B14F-4D97-AF65-F5344CB8AC3E}">
        <p14:creationId xmlns:p14="http://schemas.microsoft.com/office/powerpoint/2010/main" val="2246699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CPT Coach</a:t>
            </a:r>
          </a:p>
        </p:txBody>
      </p:sp>
      <p:pic>
        <p:nvPicPr>
          <p:cNvPr id="4098"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304800" y="1762125"/>
            <a:ext cx="19050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814052"/>
            <a:ext cx="183832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831258"/>
            <a:ext cx="184785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1828800"/>
            <a:ext cx="1838325"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8039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Prolonged Exposure (PE)</a:t>
            </a:r>
          </a:p>
        </p:txBody>
      </p:sp>
      <p:sp>
        <p:nvSpPr>
          <p:cNvPr id="3" name="Content Placeholder 2"/>
          <p:cNvSpPr>
            <a:spLocks noGrp="1"/>
          </p:cNvSpPr>
          <p:nvPr>
            <p:ph sz="quarter" idx="1"/>
          </p:nvPr>
        </p:nvSpPr>
        <p:spPr>
          <a:xfrm>
            <a:off x="304800" y="1752600"/>
            <a:ext cx="8610600" cy="4876800"/>
          </a:xfrm>
        </p:spPr>
        <p:txBody>
          <a:bodyPr/>
          <a:lstStyle/>
          <a:p>
            <a:r>
              <a:rPr lang="en-US" sz="2000" dirty="0"/>
              <a:t>Theory: two factors maintain PTSD</a:t>
            </a:r>
          </a:p>
          <a:p>
            <a:pPr lvl="1"/>
            <a:r>
              <a:rPr lang="en-US" sz="2000" dirty="0"/>
              <a:t>Avoidance of internal and external reminders (primary)</a:t>
            </a:r>
          </a:p>
          <a:p>
            <a:pPr lvl="1"/>
            <a:r>
              <a:rPr lang="en-US" sz="2000" dirty="0"/>
              <a:t>Inaccurate &amp; unhelpful trauma-related beliefs &amp; thoughts </a:t>
            </a:r>
          </a:p>
          <a:p>
            <a:r>
              <a:rPr lang="en-US" sz="2000" dirty="0"/>
              <a:t>Avoidance prevents </a:t>
            </a:r>
            <a:r>
              <a:rPr lang="en-US" sz="2000" u="sng" dirty="0"/>
              <a:t>emotional processing </a:t>
            </a:r>
            <a:r>
              <a:rPr lang="en-US" sz="2000" dirty="0"/>
              <a:t>of the trauma &amp; modification of trauma-related beliefs</a:t>
            </a:r>
          </a:p>
          <a:p>
            <a:r>
              <a:rPr lang="en-US" sz="2000" dirty="0"/>
              <a:t>Mechanisms of PE</a:t>
            </a:r>
          </a:p>
          <a:p>
            <a:pPr lvl="1"/>
            <a:r>
              <a:rPr lang="en-US" sz="2000" dirty="0"/>
              <a:t>Promote emotional engagement with trauma memories (opposite of numbing)</a:t>
            </a:r>
          </a:p>
          <a:p>
            <a:pPr lvl="1"/>
            <a:r>
              <a:rPr lang="en-US" sz="2000" dirty="0"/>
              <a:t>Habituation of anxiety</a:t>
            </a:r>
          </a:p>
          <a:p>
            <a:pPr lvl="1"/>
            <a:r>
              <a:rPr lang="en-US" sz="2000" dirty="0"/>
              <a:t>Modify erroneous cognitions</a:t>
            </a:r>
          </a:p>
          <a:p>
            <a:pPr lvl="1"/>
            <a:r>
              <a:rPr lang="en-US" sz="2000" dirty="0"/>
              <a:t>Discriminate between the event and now</a:t>
            </a:r>
          </a:p>
          <a:p>
            <a:pPr lvl="1"/>
            <a:endParaRPr lang="en-US" dirty="0"/>
          </a:p>
        </p:txBody>
      </p:sp>
    </p:spTree>
    <p:extLst>
      <p:ext uri="{BB962C8B-B14F-4D97-AF65-F5344CB8AC3E}">
        <p14:creationId xmlns:p14="http://schemas.microsoft.com/office/powerpoint/2010/main" val="2525920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Prolonged Exposure (PE)</a:t>
            </a:r>
          </a:p>
        </p:txBody>
      </p:sp>
      <p:sp>
        <p:nvSpPr>
          <p:cNvPr id="3" name="Content Placeholder 2"/>
          <p:cNvSpPr>
            <a:spLocks noGrp="1"/>
          </p:cNvSpPr>
          <p:nvPr>
            <p:ph sz="quarter" idx="1"/>
          </p:nvPr>
        </p:nvSpPr>
        <p:spPr/>
        <p:txBody>
          <a:bodyPr/>
          <a:lstStyle/>
          <a:p>
            <a:r>
              <a:rPr lang="en-US" sz="2000" dirty="0"/>
              <a:t>Treatment</a:t>
            </a:r>
          </a:p>
          <a:p>
            <a:pPr lvl="1"/>
            <a:r>
              <a:rPr lang="en-US" sz="2000" dirty="0"/>
              <a:t>Education (common reactions to trauma, rationale for treatment)</a:t>
            </a:r>
          </a:p>
          <a:p>
            <a:pPr lvl="1"/>
            <a:r>
              <a:rPr lang="en-US" sz="2000" dirty="0"/>
              <a:t>Breathing retraining</a:t>
            </a:r>
          </a:p>
          <a:p>
            <a:pPr lvl="1"/>
            <a:r>
              <a:rPr lang="en-US" sz="2000" dirty="0"/>
              <a:t>In vivo exposures (external)</a:t>
            </a:r>
          </a:p>
          <a:p>
            <a:pPr lvl="1"/>
            <a:r>
              <a:rPr lang="en-US" sz="2000" dirty="0" err="1"/>
              <a:t>Imaginal</a:t>
            </a:r>
            <a:r>
              <a:rPr lang="en-US" sz="2000" dirty="0"/>
              <a:t> exposures (internal)</a:t>
            </a:r>
          </a:p>
          <a:p>
            <a:pPr lvl="2"/>
            <a:r>
              <a:rPr lang="en-US" sz="2000" dirty="0"/>
              <a:t>As treatment goes on, focus is on “hot spots” where the narrative is not fully processed</a:t>
            </a:r>
          </a:p>
          <a:p>
            <a:pPr lvl="2"/>
            <a:r>
              <a:rPr lang="en-US" sz="2000" dirty="0"/>
              <a:t>Processing and organization of the trauma (digesting) is focus of treatment</a:t>
            </a:r>
          </a:p>
        </p:txBody>
      </p:sp>
    </p:spTree>
    <p:extLst>
      <p:ext uri="{BB962C8B-B14F-4D97-AF65-F5344CB8AC3E}">
        <p14:creationId xmlns:p14="http://schemas.microsoft.com/office/powerpoint/2010/main" val="4107361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PE Handouts</a:t>
            </a:r>
          </a:p>
        </p:txBody>
      </p:sp>
      <p:sp>
        <p:nvSpPr>
          <p:cNvPr id="3" name="Content Placeholder 2"/>
          <p:cNvSpPr>
            <a:spLocks noGrp="1"/>
          </p:cNvSpPr>
          <p:nvPr>
            <p:ph sz="quarter" idx="1"/>
          </p:nvPr>
        </p:nvSpPr>
        <p:spPr/>
        <p:txBody>
          <a:bodyPr/>
          <a:lstStyle/>
          <a:p>
            <a:r>
              <a:rPr lang="en-US" dirty="0"/>
              <a:t>In vivo exposure homework recording form</a:t>
            </a:r>
          </a:p>
          <a:p>
            <a:pPr lvl="1"/>
            <a:r>
              <a:rPr lang="en-US" dirty="0"/>
              <a:t>Situation that you practiced____________</a:t>
            </a:r>
          </a:p>
          <a:p>
            <a:endParaRPr lang="en-US" dirty="0"/>
          </a:p>
          <a:p>
            <a:endParaRPr lang="en-US" dirty="0"/>
          </a:p>
          <a:p>
            <a:endParaRPr lang="en-US" dirty="0"/>
          </a:p>
          <a:p>
            <a:endParaRPr lang="en-US" dirty="0"/>
          </a:p>
          <a:p>
            <a:r>
              <a:rPr lang="en-US" dirty="0"/>
              <a:t>Imaginal exposure homework recording form</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25168523"/>
              </p:ext>
            </p:extLst>
          </p:nvPr>
        </p:nvGraphicFramePr>
        <p:xfrm>
          <a:off x="1358582" y="4424553"/>
          <a:ext cx="5622925" cy="1097280"/>
        </p:xfrm>
        <a:graphic>
          <a:graphicData uri="http://schemas.openxmlformats.org/drawingml/2006/table">
            <a:tbl>
              <a:tblPr>
                <a:tableStyleId>{5C22544A-7EE6-4342-B048-85BDC9FD1C3A}</a:tableStyleId>
              </a:tblPr>
              <a:tblGrid>
                <a:gridCol w="1124585">
                  <a:extLst>
                    <a:ext uri="{9D8B030D-6E8A-4147-A177-3AD203B41FA5}">
                      <a16:colId xmlns:a16="http://schemas.microsoft.com/office/drawing/2014/main" val="20000"/>
                    </a:ext>
                  </a:extLst>
                </a:gridCol>
                <a:gridCol w="1124585">
                  <a:extLst>
                    <a:ext uri="{9D8B030D-6E8A-4147-A177-3AD203B41FA5}">
                      <a16:colId xmlns:a16="http://schemas.microsoft.com/office/drawing/2014/main" val="20001"/>
                    </a:ext>
                  </a:extLst>
                </a:gridCol>
                <a:gridCol w="1124585">
                  <a:extLst>
                    <a:ext uri="{9D8B030D-6E8A-4147-A177-3AD203B41FA5}">
                      <a16:colId xmlns:a16="http://schemas.microsoft.com/office/drawing/2014/main" val="20002"/>
                    </a:ext>
                  </a:extLst>
                </a:gridCol>
                <a:gridCol w="1124585">
                  <a:extLst>
                    <a:ext uri="{9D8B030D-6E8A-4147-A177-3AD203B41FA5}">
                      <a16:colId xmlns:a16="http://schemas.microsoft.com/office/drawing/2014/main" val="20003"/>
                    </a:ext>
                  </a:extLst>
                </a:gridCol>
                <a:gridCol w="1124585">
                  <a:extLst>
                    <a:ext uri="{9D8B030D-6E8A-4147-A177-3AD203B41FA5}">
                      <a16:colId xmlns:a16="http://schemas.microsoft.com/office/drawing/2014/main" val="20004"/>
                    </a:ext>
                  </a:extLst>
                </a:gridCol>
              </a:tblGrid>
              <a:tr h="0">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dirty="0">
                          <a:effectLst/>
                        </a:rPr>
                        <a:t>DATE &amp; TIME</a:t>
                      </a:r>
                      <a:endParaRPr lang="en-US" sz="12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SUDS Pre</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SUDS Post</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Peak SUDS</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lnSpc>
                          <a:spcPct val="150000"/>
                        </a:lnSpc>
                        <a:spcBef>
                          <a:spcPts val="0"/>
                        </a:spcBef>
                        <a:spcAft>
                          <a:spcPts val="0"/>
                        </a:spcAft>
                        <a:tabLst>
                          <a:tab pos="-914400" algn="l"/>
                          <a:tab pos="-457200" algn="l"/>
                          <a:tab pos="0" algn="l"/>
                          <a:tab pos="1813560" algn="l"/>
                          <a:tab pos="2849880" algn="l"/>
                          <a:tab pos="4114800" algn="l"/>
                          <a:tab pos="4572000" algn="l"/>
                          <a:tab pos="5029200" algn="l"/>
                          <a:tab pos="5486400" algn="l"/>
                          <a:tab pos="5943600" algn="l"/>
                        </a:tabLst>
                      </a:pPr>
                      <a:r>
                        <a:rPr lang="en-US" sz="1200" dirty="0">
                          <a:effectLst/>
                        </a:rPr>
                        <a:t> </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4560"/>
              </p:ext>
            </p:extLst>
          </p:nvPr>
        </p:nvGraphicFramePr>
        <p:xfrm>
          <a:off x="1295400" y="2667000"/>
          <a:ext cx="5749290" cy="1097280"/>
        </p:xfrm>
        <a:graphic>
          <a:graphicData uri="http://schemas.openxmlformats.org/drawingml/2006/table">
            <a:tbl>
              <a:tblPr>
                <a:tableStyleId>{5C22544A-7EE6-4342-B048-85BDC9FD1C3A}</a:tableStyleId>
              </a:tblPr>
              <a:tblGrid>
                <a:gridCol w="1154430">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571500">
                  <a:extLst>
                    <a:ext uri="{9D8B030D-6E8A-4147-A177-3AD203B41FA5}">
                      <a16:colId xmlns:a16="http://schemas.microsoft.com/office/drawing/2014/main" val="20002"/>
                    </a:ext>
                  </a:extLst>
                </a:gridCol>
                <a:gridCol w="628650">
                  <a:extLst>
                    <a:ext uri="{9D8B030D-6E8A-4147-A177-3AD203B41FA5}">
                      <a16:colId xmlns:a16="http://schemas.microsoft.com/office/drawing/2014/main" val="20003"/>
                    </a:ext>
                  </a:extLst>
                </a:gridCol>
                <a:gridCol w="1085850">
                  <a:extLst>
                    <a:ext uri="{9D8B030D-6E8A-4147-A177-3AD203B41FA5}">
                      <a16:colId xmlns:a16="http://schemas.microsoft.com/office/drawing/2014/main" val="20004"/>
                    </a:ext>
                  </a:extLst>
                </a:gridCol>
                <a:gridCol w="628650">
                  <a:extLst>
                    <a:ext uri="{9D8B030D-6E8A-4147-A177-3AD203B41FA5}">
                      <a16:colId xmlns:a16="http://schemas.microsoft.com/office/drawing/2014/main" val="20005"/>
                    </a:ext>
                  </a:extLst>
                </a:gridCol>
                <a:gridCol w="525780">
                  <a:extLst>
                    <a:ext uri="{9D8B030D-6E8A-4147-A177-3AD203B41FA5}">
                      <a16:colId xmlns:a16="http://schemas.microsoft.com/office/drawing/2014/main" val="20006"/>
                    </a:ext>
                  </a:extLst>
                </a:gridCol>
                <a:gridCol w="525780">
                  <a:extLst>
                    <a:ext uri="{9D8B030D-6E8A-4147-A177-3AD203B41FA5}">
                      <a16:colId xmlns:a16="http://schemas.microsoft.com/office/drawing/2014/main" val="20007"/>
                    </a:ext>
                  </a:extLst>
                </a:gridCol>
              </a:tblGrid>
              <a:tr h="0">
                <a:tc rowSpan="2">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dirty="0">
                          <a:effectLst/>
                        </a:rPr>
                        <a:t>Date &amp; Time</a:t>
                      </a:r>
                      <a:endParaRPr lang="en-US" sz="1200" dirty="0">
                        <a:effectLst/>
                        <a:latin typeface="Times New Roman"/>
                        <a:ea typeface="Times New Roman"/>
                      </a:endParaRPr>
                    </a:p>
                  </a:txBody>
                  <a:tcPr marL="68580" marR="68580" marT="0" marB="0"/>
                </a:tc>
                <a:tc gridSpan="3">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SUDS</a:t>
                      </a:r>
                      <a:endParaRPr lang="en-US" sz="120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tc rowSpan="2">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Date &amp; Time</a:t>
                      </a:r>
                      <a:endParaRPr lang="en-US" sz="1200">
                        <a:effectLst/>
                        <a:latin typeface="Times New Roman"/>
                        <a:ea typeface="Times New Roman"/>
                      </a:endParaRPr>
                    </a:p>
                  </a:txBody>
                  <a:tcPr marL="68580" marR="68580" marT="0" marB="0"/>
                </a:tc>
                <a:tc gridSpan="3">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SUDS</a:t>
                      </a:r>
                      <a:endParaRPr lang="en-US" sz="1200">
                        <a:effectLst/>
                        <a:latin typeface="Times New Roman"/>
                        <a:ea typeface="Times New Roman"/>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Pre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Post</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Peak</a:t>
                      </a:r>
                      <a:endParaRPr lang="en-US" sz="1200">
                        <a:effectLst/>
                        <a:latin typeface="Times New Roman"/>
                        <a:ea typeface="Times New Roman"/>
                      </a:endParaRPr>
                    </a:p>
                  </a:txBody>
                  <a:tcPr marL="68580" marR="68580" marT="0" marB="0"/>
                </a:tc>
                <a:tc vMerge="1">
                  <a:txBody>
                    <a:bodyPr/>
                    <a:lstStyle/>
                    <a:p>
                      <a:endParaRPr lang="en-US"/>
                    </a:p>
                  </a:txBody>
                  <a:tcPr/>
                </a:tc>
                <a:tc>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Pre</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Post</a:t>
                      </a:r>
                      <a:endParaRPr lang="en-US" sz="1200">
                        <a:effectLst/>
                        <a:latin typeface="Times New Roman"/>
                        <a:ea typeface="Times New Roman"/>
                      </a:endParaRPr>
                    </a:p>
                  </a:txBody>
                  <a:tcPr marL="68580" marR="68580" marT="0" marB="0"/>
                </a:tc>
                <a:tc>
                  <a:txBody>
                    <a:bodyPr/>
                    <a:lstStyle/>
                    <a:p>
                      <a:pPr marL="0" marR="0" algn="ctr">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Peak</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1.</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5.</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2.</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6.</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3.</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7.</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4.</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dirty="0">
                          <a:effectLst/>
                        </a:rPr>
                        <a:t> </a:t>
                      </a:r>
                      <a:endParaRPr lang="en-US" sz="1200" dirty="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8.</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a:effectLst/>
                        </a:rPr>
                        <a:t> </a:t>
                      </a:r>
                      <a:endParaRPr lang="en-US" sz="1200">
                        <a:effectLst/>
                        <a:latin typeface="Times New Roman"/>
                        <a:ea typeface="Times New Roman"/>
                      </a:endParaRPr>
                    </a:p>
                  </a:txBody>
                  <a:tcPr marL="68580" marR="68580" marT="0" marB="0"/>
                </a:tc>
                <a:tc>
                  <a:txBody>
                    <a:bodyPr/>
                    <a:lstStyle/>
                    <a:p>
                      <a:pPr marL="0" marR="0">
                        <a:spcBef>
                          <a:spcPts val="0"/>
                        </a:spcBef>
                        <a:spcAft>
                          <a:spcPts val="0"/>
                        </a:spcAft>
                        <a:tabLst>
                          <a:tab pos="-914400" algn="l"/>
                          <a:tab pos="-457200" algn="l"/>
                          <a:tab pos="0" algn="l"/>
                          <a:tab pos="457200" algn="l"/>
                          <a:tab pos="594995" algn="l"/>
                          <a:tab pos="702945" algn="l"/>
                          <a:tab pos="914400" algn="l"/>
                          <a:tab pos="1371600" algn="l"/>
                          <a:tab pos="1828800" algn="l"/>
                          <a:tab pos="2286000" algn="l"/>
                          <a:tab pos="2743200" algn="l"/>
                          <a:tab pos="3200400" algn="l"/>
                          <a:tab pos="4922520" algn="l"/>
                          <a:tab pos="5440680" algn="l"/>
                          <a:tab pos="5894070" algn="l"/>
                        </a:tabLst>
                      </a:pPr>
                      <a:r>
                        <a:rPr lang="en-US" sz="1200" dirty="0">
                          <a:effectLst/>
                        </a:rPr>
                        <a:t> </a:t>
                      </a:r>
                      <a:endParaRPr lang="en-US" sz="1200" dirty="0">
                        <a:effectLst/>
                        <a:latin typeface="Times New Roman"/>
                        <a:ea typeface="Times New Roman"/>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41986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PE Coach</a:t>
            </a:r>
          </a:p>
        </p:txBody>
      </p:sp>
      <p:pic>
        <p:nvPicPr>
          <p:cNvPr id="5122"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76400" y="2163097"/>
            <a:ext cx="20002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133600"/>
            <a:ext cx="20002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7632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Other</a:t>
            </a:r>
          </a:p>
        </p:txBody>
      </p:sp>
      <p:sp>
        <p:nvSpPr>
          <p:cNvPr id="3" name="Content Placeholder 2"/>
          <p:cNvSpPr>
            <a:spLocks noGrp="1"/>
          </p:cNvSpPr>
          <p:nvPr>
            <p:ph sz="quarter" idx="1"/>
          </p:nvPr>
        </p:nvSpPr>
        <p:spPr>
          <a:xfrm>
            <a:off x="612648" y="1828800"/>
            <a:ext cx="8302752" cy="4876800"/>
          </a:xfrm>
        </p:spPr>
        <p:txBody>
          <a:bodyPr/>
          <a:lstStyle/>
          <a:p>
            <a:r>
              <a:rPr lang="en-US" sz="2000" dirty="0"/>
              <a:t>EMDR</a:t>
            </a:r>
          </a:p>
          <a:p>
            <a:pPr lvl="1"/>
            <a:r>
              <a:rPr lang="en-US" sz="2000" dirty="0"/>
              <a:t>Information processing therapy: focus on the traumatic event/s, current triggers.</a:t>
            </a:r>
          </a:p>
          <a:p>
            <a:pPr lvl="1"/>
            <a:r>
              <a:rPr lang="en-US" sz="2000" dirty="0"/>
              <a:t>Uses “dual stimulation” with bilateral eye movements, tones, or taps while engaging in </a:t>
            </a:r>
            <a:r>
              <a:rPr lang="en-US" sz="2000" dirty="0" err="1"/>
              <a:t>imaginal</a:t>
            </a:r>
            <a:r>
              <a:rPr lang="en-US" sz="2000" dirty="0"/>
              <a:t> exposure</a:t>
            </a:r>
          </a:p>
          <a:p>
            <a:r>
              <a:rPr lang="en-US" sz="2000" dirty="0"/>
              <a:t>CBT for PTSD</a:t>
            </a:r>
          </a:p>
          <a:p>
            <a:r>
              <a:rPr lang="en-US" sz="2000" dirty="0"/>
              <a:t>DBT-PE for Complex Trauma</a:t>
            </a:r>
          </a:p>
          <a:p>
            <a:pPr lvl="1"/>
            <a:r>
              <a:rPr lang="en-US" sz="2000" dirty="0"/>
              <a:t>Incorporates phase-based treatment, Stage 1= Stabilization, Stage 2= PE</a:t>
            </a:r>
          </a:p>
          <a:p>
            <a:r>
              <a:rPr lang="en-US" sz="2000" dirty="0"/>
              <a:t>CBT-I and PE</a:t>
            </a:r>
          </a:p>
          <a:p>
            <a:pPr marL="0" indent="0">
              <a:buNone/>
            </a:pPr>
            <a:endParaRPr lang="en-US" sz="2200" dirty="0"/>
          </a:p>
        </p:txBody>
      </p:sp>
    </p:spTree>
    <p:extLst>
      <p:ext uri="{BB962C8B-B14F-4D97-AF65-F5344CB8AC3E}">
        <p14:creationId xmlns:p14="http://schemas.microsoft.com/office/powerpoint/2010/main" val="187326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381000" y="1828800"/>
            <a:ext cx="8153400" cy="4267200"/>
          </a:xfrm>
        </p:spPr>
        <p:txBody>
          <a:bodyPr/>
          <a:lstStyle/>
          <a:p>
            <a:pPr marL="593725" indent="-457200" eaLnBrk="1" hangingPunct="1">
              <a:spcBef>
                <a:spcPct val="0"/>
              </a:spcBef>
            </a:pPr>
            <a:r>
              <a:rPr lang="en-US" sz="2800" dirty="0"/>
              <a:t>Learn to identify and talk about symptoms of PTSD and common reactions to trauma</a:t>
            </a:r>
          </a:p>
          <a:p>
            <a:pPr marL="593725" indent="-457200" eaLnBrk="1" hangingPunct="1">
              <a:spcBef>
                <a:spcPct val="0"/>
              </a:spcBef>
            </a:pPr>
            <a:r>
              <a:rPr lang="en-US" sz="2800" dirty="0"/>
              <a:t>Develop an increased ability to assess for PTSD using questionnaires and clinical interviews</a:t>
            </a:r>
          </a:p>
          <a:p>
            <a:pPr marL="593725" indent="-457200" eaLnBrk="1" hangingPunct="1">
              <a:spcBef>
                <a:spcPct val="0"/>
              </a:spcBef>
            </a:pPr>
            <a:r>
              <a:rPr lang="en-US" sz="2800" dirty="0"/>
              <a:t>Understand two of the empirically supported treatments for PTSD</a:t>
            </a:r>
          </a:p>
          <a:p>
            <a:endParaRPr lang="en-US" dirty="0"/>
          </a:p>
        </p:txBody>
      </p:sp>
    </p:spTree>
    <p:extLst>
      <p:ext uri="{BB962C8B-B14F-4D97-AF65-F5344CB8AC3E}">
        <p14:creationId xmlns:p14="http://schemas.microsoft.com/office/powerpoint/2010/main" val="2456784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Avoidance</a:t>
            </a:r>
          </a:p>
        </p:txBody>
      </p:sp>
      <p:sp>
        <p:nvSpPr>
          <p:cNvPr id="3" name="Content Placeholder 2"/>
          <p:cNvSpPr>
            <a:spLocks noGrp="1"/>
          </p:cNvSpPr>
          <p:nvPr>
            <p:ph sz="quarter" idx="1"/>
          </p:nvPr>
        </p:nvSpPr>
        <p:spPr/>
        <p:txBody>
          <a:bodyPr/>
          <a:lstStyle/>
          <a:p>
            <a:r>
              <a:rPr lang="en-US" dirty="0"/>
              <a:t>Efforts to avoid feelings (numbing), thoughts (don’t think about it), behaviors (avoid people, places)</a:t>
            </a:r>
          </a:p>
          <a:p>
            <a:r>
              <a:rPr lang="en-US" dirty="0"/>
              <a:t>Maintains symptoms of PTSD</a:t>
            </a:r>
          </a:p>
          <a:p>
            <a:r>
              <a:rPr lang="en-US" dirty="0"/>
              <a:t>Patient avoidance:</a:t>
            </a:r>
          </a:p>
          <a:p>
            <a:pPr lvl="1"/>
            <a:r>
              <a:rPr lang="en-US" sz="1800" dirty="0"/>
              <a:t>Not selecting or disclosing the index trauma</a:t>
            </a:r>
          </a:p>
          <a:p>
            <a:pPr lvl="1"/>
            <a:r>
              <a:rPr lang="en-US" sz="1800" dirty="0"/>
              <a:t>Humor</a:t>
            </a:r>
          </a:p>
          <a:p>
            <a:pPr lvl="1"/>
            <a:r>
              <a:rPr lang="en-US" sz="1800" dirty="0"/>
              <a:t>Focus on other issues/distraction</a:t>
            </a:r>
          </a:p>
          <a:p>
            <a:pPr lvl="1"/>
            <a:r>
              <a:rPr lang="en-US" sz="1800" dirty="0"/>
              <a:t>Not completing homework</a:t>
            </a:r>
          </a:p>
          <a:p>
            <a:pPr lvl="1"/>
            <a:r>
              <a:rPr lang="en-US" sz="1800" dirty="0"/>
              <a:t>Not coming in</a:t>
            </a:r>
          </a:p>
          <a:p>
            <a:pPr lvl="1"/>
            <a:r>
              <a:rPr lang="en-US" sz="1800" dirty="0"/>
              <a:t>Holding back emotion (anger, sadness)</a:t>
            </a:r>
          </a:p>
          <a:p>
            <a:pPr lvl="1"/>
            <a:endParaRPr lang="en-US" dirty="0"/>
          </a:p>
        </p:txBody>
      </p:sp>
    </p:spTree>
    <p:extLst>
      <p:ext uri="{BB962C8B-B14F-4D97-AF65-F5344CB8AC3E}">
        <p14:creationId xmlns:p14="http://schemas.microsoft.com/office/powerpoint/2010/main" val="1533121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Avoidance</a:t>
            </a:r>
          </a:p>
        </p:txBody>
      </p:sp>
      <p:sp>
        <p:nvSpPr>
          <p:cNvPr id="3" name="Content Placeholder 2"/>
          <p:cNvSpPr>
            <a:spLocks noGrp="1"/>
          </p:cNvSpPr>
          <p:nvPr>
            <p:ph sz="quarter" idx="1"/>
          </p:nvPr>
        </p:nvSpPr>
        <p:spPr/>
        <p:txBody>
          <a:bodyPr/>
          <a:lstStyle/>
          <a:p>
            <a:r>
              <a:rPr lang="en-US" dirty="0"/>
              <a:t>Therapist avoidance</a:t>
            </a:r>
          </a:p>
          <a:p>
            <a:pPr lvl="1"/>
            <a:r>
              <a:rPr lang="en-US" sz="1800" dirty="0"/>
              <a:t>“The patient is too fragile right now.”</a:t>
            </a:r>
          </a:p>
          <a:p>
            <a:pPr lvl="1"/>
            <a:r>
              <a:rPr lang="en-US" sz="1800" dirty="0"/>
              <a:t>Not checking on homework</a:t>
            </a:r>
          </a:p>
          <a:p>
            <a:pPr lvl="1"/>
            <a:r>
              <a:rPr lang="en-US" sz="1800" dirty="0"/>
              <a:t>Focusing on stressful daily events instead of homework</a:t>
            </a:r>
          </a:p>
          <a:p>
            <a:pPr lvl="1"/>
            <a:r>
              <a:rPr lang="en-US" sz="1800" dirty="0"/>
              <a:t>Not asking for details</a:t>
            </a:r>
          </a:p>
          <a:p>
            <a:pPr lvl="1"/>
            <a:endParaRPr lang="en-US" dirty="0"/>
          </a:p>
          <a:p>
            <a:pPr lvl="2"/>
            <a:endParaRPr lang="en-US" dirty="0"/>
          </a:p>
        </p:txBody>
      </p:sp>
    </p:spTree>
    <p:extLst>
      <p:ext uri="{BB962C8B-B14F-4D97-AF65-F5344CB8AC3E}">
        <p14:creationId xmlns:p14="http://schemas.microsoft.com/office/powerpoint/2010/main" val="1540974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Avoidance</a:t>
            </a:r>
          </a:p>
        </p:txBody>
      </p:sp>
      <p:sp>
        <p:nvSpPr>
          <p:cNvPr id="3" name="Content Placeholder 2"/>
          <p:cNvSpPr>
            <a:spLocks noGrp="1"/>
          </p:cNvSpPr>
          <p:nvPr>
            <p:ph sz="quarter" idx="1"/>
          </p:nvPr>
        </p:nvSpPr>
        <p:spPr>
          <a:xfrm>
            <a:off x="612648" y="1905000"/>
            <a:ext cx="8153400" cy="4800600"/>
          </a:xfrm>
        </p:spPr>
        <p:txBody>
          <a:bodyPr/>
          <a:lstStyle/>
          <a:p>
            <a:r>
              <a:rPr lang="en-US" dirty="0"/>
              <a:t>Addressing avoidance</a:t>
            </a:r>
          </a:p>
          <a:p>
            <a:pPr lvl="1"/>
            <a:r>
              <a:rPr lang="en-US" sz="1800" dirty="0"/>
              <a:t>Discuss it early (normalize)</a:t>
            </a:r>
          </a:p>
          <a:p>
            <a:pPr lvl="2"/>
            <a:r>
              <a:rPr lang="en-US" sz="1800" dirty="0"/>
              <a:t>You may notice anxiety about coming in...</a:t>
            </a:r>
          </a:p>
          <a:p>
            <a:pPr lvl="1"/>
            <a:r>
              <a:rPr lang="en-US" sz="1800" dirty="0"/>
              <a:t>Problem-solve</a:t>
            </a:r>
          </a:p>
          <a:p>
            <a:pPr lvl="2"/>
            <a:r>
              <a:rPr lang="en-US" sz="1800" dirty="0"/>
              <a:t>What could get in the way of coming in?</a:t>
            </a:r>
          </a:p>
          <a:p>
            <a:pPr lvl="1"/>
            <a:r>
              <a:rPr lang="en-US" sz="1800" dirty="0"/>
              <a:t>There’s No Such Thing as a Dragon</a:t>
            </a:r>
          </a:p>
          <a:p>
            <a:pPr lvl="1"/>
            <a:r>
              <a:rPr lang="en-US" sz="1800" dirty="0"/>
              <a:t>Motivational enhancement</a:t>
            </a:r>
          </a:p>
          <a:p>
            <a:pPr lvl="1"/>
            <a:r>
              <a:rPr lang="en-US" sz="1800" dirty="0"/>
              <a:t>Keep doing the homework (don’t collude with the avoidance)</a:t>
            </a:r>
          </a:p>
          <a:p>
            <a:pPr lvl="1"/>
            <a:r>
              <a:rPr lang="en-US" sz="1800" dirty="0"/>
              <a:t>Consult!</a:t>
            </a:r>
          </a:p>
        </p:txBody>
      </p:sp>
    </p:spTree>
    <p:extLst>
      <p:ext uri="{BB962C8B-B14F-4D97-AF65-F5344CB8AC3E}">
        <p14:creationId xmlns:p14="http://schemas.microsoft.com/office/powerpoint/2010/main" val="30193985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Treatments: Video clip</a:t>
            </a:r>
          </a:p>
        </p:txBody>
      </p:sp>
      <p:sp>
        <p:nvSpPr>
          <p:cNvPr id="3" name="Content Placeholder 2"/>
          <p:cNvSpPr>
            <a:spLocks noGrp="1"/>
          </p:cNvSpPr>
          <p:nvPr>
            <p:ph sz="quarter" idx="1"/>
          </p:nvPr>
        </p:nvSpPr>
        <p:spPr/>
        <p:txBody>
          <a:bodyPr/>
          <a:lstStyle/>
          <a:p>
            <a:r>
              <a:rPr lang="en-US" dirty="0"/>
              <a:t>The War Within:  Treating PTSD</a:t>
            </a:r>
          </a:p>
          <a:p>
            <a:r>
              <a:rPr lang="en-US" dirty="0"/>
              <a:t>CBS 60 minutes</a:t>
            </a:r>
          </a:p>
          <a:p>
            <a:pPr marL="0" indent="0">
              <a:buNone/>
            </a:pPr>
            <a:endParaRPr lang="en-US" dirty="0">
              <a:hlinkClick r:id="rId3"/>
            </a:endParaRPr>
          </a:p>
        </p:txBody>
      </p:sp>
    </p:spTree>
    <p:extLst>
      <p:ext uri="{BB962C8B-B14F-4D97-AF65-F5344CB8AC3E}">
        <p14:creationId xmlns:p14="http://schemas.microsoft.com/office/powerpoint/2010/main" val="3295004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6F954-2A08-4C16-B217-9E15B697EEB6}"/>
              </a:ext>
            </a:extLst>
          </p:cNvPr>
          <p:cNvSpPr>
            <a:spLocks noGrp="1"/>
          </p:cNvSpPr>
          <p:nvPr>
            <p:ph type="title"/>
          </p:nvPr>
        </p:nvSpPr>
        <p:spPr/>
        <p:txBody>
          <a:bodyPr/>
          <a:lstStyle/>
          <a:p>
            <a:r>
              <a:rPr lang="en-US" dirty="0"/>
              <a:t>Additional Considerations:  Primary Care</a:t>
            </a:r>
          </a:p>
        </p:txBody>
      </p:sp>
      <p:sp>
        <p:nvSpPr>
          <p:cNvPr id="3" name="Content Placeholder 2">
            <a:extLst>
              <a:ext uri="{FF2B5EF4-FFF2-40B4-BE49-F238E27FC236}">
                <a16:creationId xmlns:a16="http://schemas.microsoft.com/office/drawing/2014/main" id="{CB4CD116-855B-4AE6-A533-E379EEBCEFAB}"/>
              </a:ext>
            </a:extLst>
          </p:cNvPr>
          <p:cNvSpPr>
            <a:spLocks noGrp="1"/>
          </p:cNvSpPr>
          <p:nvPr>
            <p:ph idx="1"/>
          </p:nvPr>
        </p:nvSpPr>
        <p:spPr/>
        <p:txBody>
          <a:bodyPr/>
          <a:lstStyle/>
          <a:p>
            <a:r>
              <a:rPr lang="en-US" sz="1600" dirty="0"/>
              <a:t>Primary Care:</a:t>
            </a:r>
          </a:p>
          <a:p>
            <a:pPr lvl="1"/>
            <a:r>
              <a:rPr lang="en-US" dirty="0"/>
              <a:t>Provide education about symptoms and presentation</a:t>
            </a:r>
          </a:p>
          <a:p>
            <a:pPr lvl="2"/>
            <a:r>
              <a:rPr lang="en-US" sz="1600" dirty="0"/>
              <a:t>Ex.  Sexual trauma can have a significant impact on feeling safe in the room, especially with providers who are the same gender as the perpetrator; increased avoidance/distress related to invasive exams</a:t>
            </a:r>
          </a:p>
          <a:p>
            <a:pPr lvl="2"/>
            <a:r>
              <a:rPr lang="en-US" sz="1600" dirty="0"/>
              <a:t>Ex.  Nightmares can indicate distress (e.g., increase related to a divorce with rumination about negative life event) rather than reflect a response to a traumatic event</a:t>
            </a:r>
          </a:p>
          <a:p>
            <a:pPr lvl="1"/>
            <a:r>
              <a:rPr lang="en-US" dirty="0"/>
              <a:t>Discuss how PTSD can impact health</a:t>
            </a:r>
          </a:p>
          <a:p>
            <a:pPr lvl="1"/>
            <a:r>
              <a:rPr lang="en-US" dirty="0"/>
              <a:t>Explore the use of a screener (PC-PTSD5)</a:t>
            </a:r>
          </a:p>
          <a:p>
            <a:pPr lvl="2"/>
            <a:r>
              <a:rPr lang="en-US" sz="1600" dirty="0"/>
              <a:t>Positive screen does not indicate PTSD, but reflects that symptoms are present that may require further evaluation.  </a:t>
            </a:r>
          </a:p>
          <a:p>
            <a:pPr lvl="2"/>
            <a:r>
              <a:rPr lang="en-US" sz="1600" dirty="0"/>
              <a:t>Available online:  https://www.ptsd.va.gov/professional/assessment/documents/pc-ptsd5-screen.pdf</a:t>
            </a:r>
          </a:p>
          <a:p>
            <a:pPr lvl="1"/>
            <a:endParaRPr lang="en-US" dirty="0"/>
          </a:p>
          <a:p>
            <a:pPr lvl="1"/>
            <a:endParaRPr lang="en-US" dirty="0"/>
          </a:p>
        </p:txBody>
      </p:sp>
      <p:sp>
        <p:nvSpPr>
          <p:cNvPr id="4" name="TextBox 3">
            <a:extLst>
              <a:ext uri="{FF2B5EF4-FFF2-40B4-BE49-F238E27FC236}">
                <a16:creationId xmlns:a16="http://schemas.microsoft.com/office/drawing/2014/main" id="{951A544C-96E1-480B-9750-3A78DFEC6A80}"/>
              </a:ext>
            </a:extLst>
          </p:cNvPr>
          <p:cNvSpPr txBox="1"/>
          <p:nvPr/>
        </p:nvSpPr>
        <p:spPr>
          <a:xfrm>
            <a:off x="6035233" y="6103978"/>
            <a:ext cx="2667000" cy="338554"/>
          </a:xfrm>
          <a:prstGeom prst="rect">
            <a:avLst/>
          </a:prstGeom>
          <a:noFill/>
        </p:spPr>
        <p:txBody>
          <a:bodyPr wrap="square" rtlCol="0">
            <a:spAutoFit/>
          </a:bodyPr>
          <a:lstStyle/>
          <a:p>
            <a:r>
              <a:rPr lang="en-US" sz="1600" dirty="0"/>
              <a:t>(Prins et al., 2015)</a:t>
            </a:r>
          </a:p>
        </p:txBody>
      </p:sp>
    </p:spTree>
    <p:extLst>
      <p:ext uri="{BB962C8B-B14F-4D97-AF65-F5344CB8AC3E}">
        <p14:creationId xmlns:p14="http://schemas.microsoft.com/office/powerpoint/2010/main" val="257476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BA3C3-64B4-4008-AFB4-960975F5E26D}"/>
              </a:ext>
            </a:extLst>
          </p:cNvPr>
          <p:cNvSpPr>
            <a:spLocks noGrp="1"/>
          </p:cNvSpPr>
          <p:nvPr>
            <p:ph type="title"/>
          </p:nvPr>
        </p:nvSpPr>
        <p:spPr/>
        <p:txBody>
          <a:bodyPr/>
          <a:lstStyle/>
          <a:p>
            <a:r>
              <a:rPr lang="en-US" dirty="0"/>
              <a:t>Additional Considerations:  Psychosocial Stressors</a:t>
            </a:r>
          </a:p>
        </p:txBody>
      </p:sp>
      <p:sp>
        <p:nvSpPr>
          <p:cNvPr id="3" name="Content Placeholder 2">
            <a:extLst>
              <a:ext uri="{FF2B5EF4-FFF2-40B4-BE49-F238E27FC236}">
                <a16:creationId xmlns:a16="http://schemas.microsoft.com/office/drawing/2014/main" id="{405FA53E-DFCC-4C91-8ED0-868483818350}"/>
              </a:ext>
            </a:extLst>
          </p:cNvPr>
          <p:cNvSpPr>
            <a:spLocks noGrp="1"/>
          </p:cNvSpPr>
          <p:nvPr>
            <p:ph idx="1"/>
          </p:nvPr>
        </p:nvSpPr>
        <p:spPr/>
        <p:txBody>
          <a:bodyPr/>
          <a:lstStyle/>
          <a:p>
            <a:r>
              <a:rPr lang="en-US" dirty="0"/>
              <a:t>Other stressors:</a:t>
            </a:r>
          </a:p>
          <a:p>
            <a:pPr lvl="1"/>
            <a:r>
              <a:rPr lang="en-US" dirty="0"/>
              <a:t>Homelessness</a:t>
            </a:r>
          </a:p>
          <a:p>
            <a:pPr lvl="1"/>
            <a:r>
              <a:rPr lang="en-US" dirty="0"/>
              <a:t>Legal issues</a:t>
            </a:r>
          </a:p>
          <a:p>
            <a:pPr lvl="1"/>
            <a:r>
              <a:rPr lang="en-US" dirty="0"/>
              <a:t>School, work, family stressors</a:t>
            </a:r>
          </a:p>
          <a:p>
            <a:pPr lvl="1"/>
            <a:r>
              <a:rPr lang="en-US" dirty="0"/>
              <a:t>Medical illness</a:t>
            </a:r>
          </a:p>
          <a:p>
            <a:r>
              <a:rPr lang="en-US" dirty="0"/>
              <a:t>Active substance use</a:t>
            </a:r>
          </a:p>
          <a:p>
            <a:r>
              <a:rPr lang="en-US" dirty="0"/>
              <a:t>Insomnia</a:t>
            </a:r>
          </a:p>
        </p:txBody>
      </p:sp>
    </p:spTree>
    <p:extLst>
      <p:ext uri="{BB962C8B-B14F-4D97-AF65-F5344CB8AC3E}">
        <p14:creationId xmlns:p14="http://schemas.microsoft.com/office/powerpoint/2010/main" val="33645628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2"/>
          <p:cNvSpPr>
            <a:spLocks noGrp="1"/>
          </p:cNvSpPr>
          <p:nvPr>
            <p:ph type="title"/>
          </p:nvPr>
        </p:nvSpPr>
        <p:spPr>
          <a:xfrm>
            <a:off x="612775" y="228600"/>
            <a:ext cx="8153400" cy="990600"/>
          </a:xfrm>
        </p:spPr>
        <p:txBody>
          <a:bodyPr/>
          <a:lstStyle/>
          <a:p>
            <a:pPr eaLnBrk="1" hangingPunct="1"/>
            <a:r>
              <a:rPr lang="en-US"/>
              <a:t>References</a:t>
            </a:r>
          </a:p>
        </p:txBody>
      </p:sp>
      <p:sp>
        <p:nvSpPr>
          <p:cNvPr id="87042" name="Content Placeholder 1"/>
          <p:cNvSpPr>
            <a:spLocks noGrp="1"/>
          </p:cNvSpPr>
          <p:nvPr>
            <p:ph sz="quarter" idx="1"/>
          </p:nvPr>
        </p:nvSpPr>
        <p:spPr>
          <a:xfrm>
            <a:off x="304800" y="1828800"/>
            <a:ext cx="8610600" cy="4800600"/>
          </a:xfrm>
        </p:spPr>
        <p:txBody>
          <a:bodyPr/>
          <a:lstStyle/>
          <a:p>
            <a:pPr eaLnBrk="1" hangingPunct="1">
              <a:spcBef>
                <a:spcPts val="0"/>
              </a:spcBef>
              <a:buFont typeface="Wingdings" pitchFamily="2" charset="2"/>
              <a:buNone/>
            </a:pPr>
            <a:r>
              <a:rPr lang="en-US" dirty="0"/>
              <a:t>American Psychiatric Association. (2013). </a:t>
            </a:r>
            <a:r>
              <a:rPr lang="en-US" i="1" dirty="0"/>
              <a:t>Diagnostic and statistical manual of mental disorders </a:t>
            </a:r>
            <a:r>
              <a:rPr lang="en-US" dirty="0"/>
              <a:t>(5</a:t>
            </a:r>
            <a:r>
              <a:rPr lang="en-US" baseline="30000" dirty="0"/>
              <a:t>th</a:t>
            </a:r>
            <a:r>
              <a:rPr lang="en-US" dirty="0"/>
              <a:t> ed.). Washington, DC: Author.</a:t>
            </a:r>
          </a:p>
          <a:p>
            <a:pPr>
              <a:spcBef>
                <a:spcPts val="0"/>
              </a:spcBef>
              <a:buNone/>
            </a:pPr>
            <a:endParaRPr lang="en-US" dirty="0"/>
          </a:p>
          <a:p>
            <a:pPr>
              <a:spcBef>
                <a:spcPts val="0"/>
              </a:spcBef>
              <a:buNone/>
            </a:pPr>
            <a:r>
              <a:rPr lang="en-US" dirty="0"/>
              <a:t>American Psychological Association. (2017). Clinical practice guideline for the treatment of Posttraumatic Stress Disorder (PTSD) in Adults. Retrieved from the APA website on October 10, 2018, </a:t>
            </a:r>
            <a:r>
              <a:rPr lang="en-US" dirty="0">
                <a:hlinkClick r:id="rId3"/>
              </a:rPr>
              <a:t>https://www.apa.org/ptsd-guideline/ptsd.pdf</a:t>
            </a:r>
            <a:endParaRPr lang="en-US" dirty="0"/>
          </a:p>
          <a:p>
            <a:pPr marL="0" indent="0">
              <a:spcBef>
                <a:spcPts val="0"/>
              </a:spcBef>
              <a:buNone/>
            </a:pPr>
            <a:endParaRPr lang="en-US" dirty="0"/>
          </a:p>
          <a:p>
            <a:pPr marL="0" indent="0">
              <a:spcBef>
                <a:spcPts val="0"/>
              </a:spcBef>
              <a:buNone/>
            </a:pPr>
            <a:r>
              <a:rPr lang="en-US" dirty="0"/>
              <a:t>Department of Veterans Affairs and Department of Defense. (2010). </a:t>
            </a:r>
            <a:r>
              <a:rPr lang="en-US" i="1" dirty="0"/>
              <a:t>VA/DoD clinical practice guideline for the management of post-traumatic stress: Guideline summary.</a:t>
            </a:r>
            <a:endParaRPr lang="en-US" dirty="0"/>
          </a:p>
          <a:p>
            <a:pPr eaLnBrk="1" hangingPunct="1">
              <a:spcBef>
                <a:spcPts val="0"/>
              </a:spcBef>
              <a:buNone/>
            </a:pPr>
            <a:endParaRPr lang="en-US" dirty="0"/>
          </a:p>
          <a:p>
            <a:pPr eaLnBrk="1" hangingPunct="1">
              <a:spcBef>
                <a:spcPts val="0"/>
              </a:spcBef>
              <a:buNone/>
            </a:pPr>
            <a:r>
              <a:rPr lang="en-US" dirty="0"/>
              <a:t>National Center for PTSD. (2016a).  How common is PTSD. Retrieved from the National Center for PTSD Website on August 17, 2016, </a:t>
            </a:r>
            <a:r>
              <a:rPr lang="en-US" dirty="0">
                <a:hlinkClick r:id="rId4"/>
              </a:rPr>
              <a:t>http://www.ptsd.va.gov/public/PTSD-overview/basics/how-common-is-ptsd.asp</a:t>
            </a:r>
            <a:r>
              <a:rPr lang="en-US" dirty="0"/>
              <a:t>. </a:t>
            </a:r>
          </a:p>
          <a:p>
            <a:pPr eaLnBrk="1" hangingPunct="1">
              <a:spcBef>
                <a:spcPts val="0"/>
              </a:spcBef>
              <a:buNone/>
            </a:pPr>
            <a:endParaRPr lang="en-US" dirty="0"/>
          </a:p>
          <a:p>
            <a:pPr>
              <a:buNone/>
            </a:pPr>
            <a:r>
              <a:rPr lang="en-US" dirty="0"/>
              <a:t>National Center for PTSD. (2016b). </a:t>
            </a:r>
            <a:r>
              <a:rPr lang="en-US" i="1" dirty="0"/>
              <a:t>What is PTSD?.</a:t>
            </a:r>
            <a:r>
              <a:rPr lang="en-US" dirty="0"/>
              <a:t> Retrieved from the National Center for </a:t>
            </a:r>
          </a:p>
          <a:p>
            <a:pPr>
              <a:buNone/>
            </a:pPr>
            <a:r>
              <a:rPr lang="en-US" dirty="0"/>
              <a:t>	PTSD Website on August 17, 2016, </a:t>
            </a:r>
            <a:r>
              <a:rPr lang="en-US" dirty="0">
                <a:hlinkClick r:id="rId5"/>
              </a:rPr>
              <a:t>http://www.ptsd.va.gov/public/PTSD-</a:t>
            </a:r>
          </a:p>
          <a:p>
            <a:pPr>
              <a:buNone/>
            </a:pPr>
            <a:r>
              <a:rPr lang="en-US" dirty="0"/>
              <a:t>	</a:t>
            </a:r>
            <a:r>
              <a:rPr lang="en-US" dirty="0">
                <a:hlinkClick r:id="rId5"/>
              </a:rPr>
              <a:t>overview/basics/what-is-ptsd.asp</a:t>
            </a:r>
            <a:r>
              <a:rPr lang="en-US" dirty="0"/>
              <a:t>.</a:t>
            </a:r>
          </a:p>
          <a:p>
            <a:pPr eaLnBrk="1" hangingPunct="1">
              <a:spcBef>
                <a:spcPts val="0"/>
              </a:spcBef>
              <a:buNone/>
            </a:pPr>
            <a:endParaRPr lang="en-US" dirty="0"/>
          </a:p>
          <a:p>
            <a:pPr eaLnBrk="1" hangingPunct="1">
              <a:buNone/>
            </a:pPr>
            <a:endParaRPr lang="en-US" sz="1800" dirty="0"/>
          </a:p>
        </p:txBody>
      </p:sp>
    </p:spTree>
    <p:extLst>
      <p:ext uri="{BB962C8B-B14F-4D97-AF65-F5344CB8AC3E}">
        <p14:creationId xmlns:p14="http://schemas.microsoft.com/office/powerpoint/2010/main" val="13559411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2"/>
          <p:cNvSpPr>
            <a:spLocks noGrp="1"/>
          </p:cNvSpPr>
          <p:nvPr>
            <p:ph type="title"/>
          </p:nvPr>
        </p:nvSpPr>
        <p:spPr>
          <a:xfrm>
            <a:off x="612775" y="228600"/>
            <a:ext cx="8153400" cy="990600"/>
          </a:xfrm>
        </p:spPr>
        <p:txBody>
          <a:bodyPr/>
          <a:lstStyle/>
          <a:p>
            <a:pPr eaLnBrk="1" hangingPunct="1"/>
            <a:r>
              <a:rPr lang="en-US"/>
              <a:t>References</a:t>
            </a:r>
          </a:p>
        </p:txBody>
      </p:sp>
      <p:sp>
        <p:nvSpPr>
          <p:cNvPr id="91138" name="Content Placeholder 1"/>
          <p:cNvSpPr>
            <a:spLocks noGrp="1"/>
          </p:cNvSpPr>
          <p:nvPr>
            <p:ph sz="quarter" idx="1"/>
          </p:nvPr>
        </p:nvSpPr>
        <p:spPr>
          <a:xfrm>
            <a:off x="76200" y="1600200"/>
            <a:ext cx="8839200" cy="5029200"/>
          </a:xfrm>
        </p:spPr>
        <p:txBody>
          <a:bodyPr/>
          <a:lstStyle/>
          <a:p>
            <a:endParaRPr lang="en-US" dirty="0"/>
          </a:p>
          <a:p>
            <a:pPr eaLnBrk="1" hangingPunct="1">
              <a:buFont typeface="Wingdings" pitchFamily="2" charset="2"/>
              <a:buNone/>
            </a:pPr>
            <a:endParaRPr lang="en-US" sz="2000" dirty="0"/>
          </a:p>
        </p:txBody>
      </p:sp>
      <p:sp>
        <p:nvSpPr>
          <p:cNvPr id="2" name="TextBox 1">
            <a:extLst>
              <a:ext uri="{FF2B5EF4-FFF2-40B4-BE49-F238E27FC236}">
                <a16:creationId xmlns:a16="http://schemas.microsoft.com/office/drawing/2014/main" id="{578E2E75-F9FF-4FD4-930E-DE6242AB3D86}"/>
              </a:ext>
            </a:extLst>
          </p:cNvPr>
          <p:cNvSpPr txBox="1"/>
          <p:nvPr/>
        </p:nvSpPr>
        <p:spPr>
          <a:xfrm>
            <a:off x="228600" y="1828800"/>
            <a:ext cx="8686800" cy="4308872"/>
          </a:xfrm>
          <a:prstGeom prst="rect">
            <a:avLst/>
          </a:prstGeom>
          <a:noFill/>
        </p:spPr>
        <p:txBody>
          <a:bodyPr wrap="square" rtlCol="0">
            <a:spAutoFit/>
          </a:bodyPr>
          <a:lstStyle/>
          <a:p>
            <a:pPr marL="0" indent="0">
              <a:buNone/>
            </a:pPr>
            <a:r>
              <a:rPr lang="en-US" sz="1800" dirty="0">
                <a:latin typeface="+mj-lt"/>
              </a:rPr>
              <a:t>Prins, A., </a:t>
            </a:r>
            <a:r>
              <a:rPr lang="en-US" sz="1800" dirty="0" err="1">
                <a:latin typeface="+mj-lt"/>
              </a:rPr>
              <a:t>Bovin</a:t>
            </a:r>
            <a:r>
              <a:rPr lang="en-US" sz="1800" dirty="0">
                <a:latin typeface="+mj-lt"/>
              </a:rPr>
              <a:t>, M. J., </a:t>
            </a:r>
            <a:r>
              <a:rPr lang="en-US" sz="1800" dirty="0" err="1">
                <a:latin typeface="+mj-lt"/>
              </a:rPr>
              <a:t>Kimerling</a:t>
            </a:r>
            <a:r>
              <a:rPr lang="en-US" sz="1800" dirty="0">
                <a:latin typeface="+mj-lt"/>
              </a:rPr>
              <a:t>, R., </a:t>
            </a:r>
            <a:r>
              <a:rPr lang="en-US" sz="1800" dirty="0" err="1">
                <a:latin typeface="+mj-lt"/>
              </a:rPr>
              <a:t>Kaloupek</a:t>
            </a:r>
            <a:r>
              <a:rPr lang="en-US" sz="1800" dirty="0">
                <a:latin typeface="+mj-lt"/>
              </a:rPr>
              <a:t>, D. G, Marx, B. P., </a:t>
            </a:r>
            <a:r>
              <a:rPr lang="en-US" sz="1800" dirty="0" err="1">
                <a:latin typeface="+mj-lt"/>
              </a:rPr>
              <a:t>Pless</a:t>
            </a:r>
            <a:r>
              <a:rPr lang="en-US" sz="1800" dirty="0">
                <a:latin typeface="+mj-lt"/>
              </a:rPr>
              <a:t> Kaiser, A., &amp; Schnurr, </a:t>
            </a:r>
          </a:p>
          <a:p>
            <a:pPr marL="0" indent="0">
              <a:buNone/>
            </a:pPr>
            <a:r>
              <a:rPr lang="en-US" sz="1800" dirty="0">
                <a:latin typeface="+mj-lt"/>
              </a:rPr>
              <a:t>	P. (2015). </a:t>
            </a:r>
            <a:r>
              <a:rPr lang="en-US" sz="1800" i="1" dirty="0">
                <a:latin typeface="+mj-lt"/>
              </a:rPr>
              <a:t>Primary Care PTSD Screen for DSM-5 (PC-PTSD-5) </a:t>
            </a:r>
            <a:r>
              <a:rPr lang="en-US" sz="1800" dirty="0">
                <a:latin typeface="+mj-lt"/>
              </a:rPr>
              <a:t>[Measurement 	instrument]. Retrieved from the National Center for PTSD Website on September 	10, 2018, </a:t>
            </a:r>
            <a:r>
              <a:rPr lang="en-US" sz="1800" dirty="0">
                <a:latin typeface="+mj-lt"/>
                <a:hlinkClick r:id="rId3"/>
              </a:rPr>
              <a:t>https://www.ptsd.va.gov/professional/assessment/screens/pc-ptsd.asp</a:t>
            </a:r>
            <a:endParaRPr lang="en-US" sz="1800" dirty="0">
              <a:latin typeface="+mj-lt"/>
            </a:endParaRPr>
          </a:p>
          <a:p>
            <a:pPr marL="0" indent="0">
              <a:buNone/>
            </a:pPr>
            <a:endParaRPr lang="en-US" sz="1800" dirty="0">
              <a:latin typeface="+mj-lt"/>
            </a:endParaRPr>
          </a:p>
          <a:p>
            <a:r>
              <a:rPr lang="en-US" sz="1800" dirty="0">
                <a:latin typeface="+mj-lt"/>
              </a:rPr>
              <a:t>VA/DOD (2017).  VA/DOD Clinical practice guideline for the management of posttraumatic </a:t>
            </a:r>
          </a:p>
          <a:p>
            <a:r>
              <a:rPr lang="en-US" sz="1800" dirty="0">
                <a:latin typeface="+mj-lt"/>
              </a:rPr>
              <a:t>	stress disorder and acute stress disorder. Retrieved on October 10, 2018 from 	</a:t>
            </a:r>
            <a:r>
              <a:rPr lang="en-US" sz="1800" dirty="0">
                <a:latin typeface="+mj-lt"/>
                <a:hlinkClick r:id="rId4"/>
              </a:rPr>
              <a:t>https://www.healthquality.va.gov/guidelines/MH/ptsd/VADoDPTSDCPGFinal0124</a:t>
            </a:r>
            <a:r>
              <a:rPr lang="en-US" sz="1800" dirty="0">
                <a:latin typeface="+mj-lt"/>
              </a:rPr>
              <a:t>	</a:t>
            </a:r>
            <a:r>
              <a:rPr lang="en-US" sz="1800" dirty="0">
                <a:latin typeface="+mj-lt"/>
                <a:hlinkClick r:id="rId4"/>
              </a:rPr>
              <a:t>18.pdf</a:t>
            </a:r>
            <a:endParaRPr lang="en-US" sz="1800" dirty="0">
              <a:latin typeface="+mj-lt"/>
            </a:endParaRPr>
          </a:p>
          <a:p>
            <a:pPr marL="0" indent="0">
              <a:buNone/>
            </a:pPr>
            <a:endParaRPr lang="en-US" sz="1800" dirty="0">
              <a:latin typeface="+mj-lt"/>
            </a:endParaRPr>
          </a:p>
          <a:p>
            <a:pPr marL="0" indent="0">
              <a:buNone/>
            </a:pPr>
            <a:r>
              <a:rPr lang="en-US" sz="1800" dirty="0">
                <a:latin typeface="+mj-lt"/>
              </a:rPr>
              <a:t>Weathers, F.W., </a:t>
            </a:r>
            <a:r>
              <a:rPr lang="en-US" sz="1800" dirty="0" err="1">
                <a:latin typeface="+mj-lt"/>
              </a:rPr>
              <a:t>Litz</a:t>
            </a:r>
            <a:r>
              <a:rPr lang="en-US" sz="1800" dirty="0">
                <a:latin typeface="+mj-lt"/>
              </a:rPr>
              <a:t>, B.T., Keane, T.M., Palmieri, P.A., Marx, B.P., &amp; Schnurr, P.P. (2013). </a:t>
            </a:r>
            <a:r>
              <a:rPr lang="en-US" sz="1800" i="1" dirty="0">
                <a:latin typeface="+mj-lt"/>
              </a:rPr>
              <a:t>The </a:t>
            </a:r>
          </a:p>
          <a:p>
            <a:pPr marL="0" indent="0">
              <a:buNone/>
            </a:pPr>
            <a:r>
              <a:rPr lang="en-US" sz="1800" i="1" dirty="0">
                <a:latin typeface="+mj-lt"/>
              </a:rPr>
              <a:t>	PTSD Checklist for DSM-5 (PCL-5)</a:t>
            </a:r>
            <a:r>
              <a:rPr lang="en-US" sz="1800" dirty="0">
                <a:latin typeface="+mj-lt"/>
              </a:rPr>
              <a:t>. Scale available from the National Center for 	PTSD at www.ptsd.va.gov.</a:t>
            </a:r>
          </a:p>
          <a:p>
            <a:endParaRPr lang="en-US" sz="1600" dirty="0"/>
          </a:p>
          <a:p>
            <a:endParaRPr lang="en-US" dirty="0"/>
          </a:p>
        </p:txBody>
      </p:sp>
    </p:spTree>
    <p:extLst>
      <p:ext uri="{BB962C8B-B14F-4D97-AF65-F5344CB8AC3E}">
        <p14:creationId xmlns:p14="http://schemas.microsoft.com/office/powerpoint/2010/main" val="147242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2"/>
          <p:cNvSpPr>
            <a:spLocks noGrp="1"/>
          </p:cNvSpPr>
          <p:nvPr>
            <p:ph type="title"/>
          </p:nvPr>
        </p:nvSpPr>
        <p:spPr/>
        <p:txBody>
          <a:bodyPr/>
          <a:lstStyle/>
          <a:p>
            <a:pPr eaLnBrk="1" hangingPunct="1"/>
            <a:r>
              <a:rPr lang="en-US"/>
              <a:t>What is PTSD? Diagnosis</a:t>
            </a:r>
          </a:p>
        </p:txBody>
      </p:sp>
      <p:sp>
        <p:nvSpPr>
          <p:cNvPr id="2" name="Content Placeholder 1"/>
          <p:cNvSpPr>
            <a:spLocks noGrp="1"/>
          </p:cNvSpPr>
          <p:nvPr>
            <p:ph idx="1"/>
          </p:nvPr>
        </p:nvSpPr>
        <p:spPr>
          <a:xfrm>
            <a:off x="612775" y="1600200"/>
            <a:ext cx="8153400" cy="4888468"/>
          </a:xfrm>
        </p:spPr>
        <p:txBody>
          <a:bodyPr/>
          <a:lstStyle/>
          <a:p>
            <a:pPr marL="457200" lvl="1" indent="-457200">
              <a:spcBef>
                <a:spcPts val="700"/>
              </a:spcBef>
              <a:buSzPct val="100000"/>
              <a:buFont typeface="Arial" panose="020B0604020202020204" pitchFamily="34" charset="0"/>
              <a:buChar char="•"/>
            </a:pPr>
            <a:r>
              <a:rPr lang="en-US" sz="2400" dirty="0"/>
              <a:t>Diagnostic and Statistical Manual-5 (DSM-5)</a:t>
            </a:r>
          </a:p>
          <a:p>
            <a:pPr marL="457200" lvl="1" indent="-457200">
              <a:spcBef>
                <a:spcPts val="700"/>
              </a:spcBef>
              <a:buSzPct val="100000"/>
              <a:buFont typeface="Arial" panose="020B0604020202020204" pitchFamily="34" charset="0"/>
              <a:buChar char="•"/>
            </a:pPr>
            <a:r>
              <a:rPr lang="en-US" sz="2400" dirty="0"/>
              <a:t>Trauma and Stress or Related Disorders</a:t>
            </a:r>
          </a:p>
          <a:p>
            <a:pPr lvl="1" eaLnBrk="1" hangingPunct="1"/>
            <a:r>
              <a:rPr lang="en-US" sz="2400" dirty="0"/>
              <a:t>Criterion A: Traumatic stressor</a:t>
            </a:r>
          </a:p>
          <a:p>
            <a:pPr lvl="1" eaLnBrk="1" hangingPunct="1"/>
            <a:r>
              <a:rPr lang="en-US" sz="2400" dirty="0"/>
              <a:t>Criterion B: Intrusion symptoms (Re-experiencing)</a:t>
            </a:r>
          </a:p>
          <a:p>
            <a:pPr lvl="1" eaLnBrk="1" hangingPunct="1"/>
            <a:r>
              <a:rPr lang="en-US" sz="2400" dirty="0"/>
              <a:t>Criterion C: Avoidance</a:t>
            </a:r>
          </a:p>
          <a:p>
            <a:pPr lvl="1" eaLnBrk="1" hangingPunct="1"/>
            <a:r>
              <a:rPr lang="en-US" sz="2400" dirty="0"/>
              <a:t>Criterion D: Negative alterations in cognition and mood </a:t>
            </a:r>
          </a:p>
          <a:p>
            <a:pPr lvl="1" eaLnBrk="1" hangingPunct="1"/>
            <a:r>
              <a:rPr lang="en-US" sz="2400" dirty="0"/>
              <a:t>Criterion E: Alterations in arousal and reactivity</a:t>
            </a:r>
          </a:p>
          <a:p>
            <a:pPr lvl="1" eaLnBrk="1" hangingPunct="1"/>
            <a:r>
              <a:rPr lang="en-US" sz="2400" dirty="0"/>
              <a:t>Criterion F: Time period</a:t>
            </a:r>
          </a:p>
          <a:p>
            <a:pPr lvl="1" eaLnBrk="1" hangingPunct="1"/>
            <a:r>
              <a:rPr lang="en-US" sz="2400" dirty="0"/>
              <a:t>Criterion G: Severity</a:t>
            </a:r>
          </a:p>
          <a:p>
            <a:pPr lvl="1" eaLnBrk="1" hangingPunct="1"/>
            <a:r>
              <a:rPr lang="en-US" sz="2400" dirty="0"/>
              <a:t>Criterion H: Not substance-related or GMC</a:t>
            </a:r>
          </a:p>
        </p:txBody>
      </p:sp>
      <p:sp>
        <p:nvSpPr>
          <p:cNvPr id="33796" name="TextBox 4"/>
          <p:cNvSpPr txBox="1">
            <a:spLocks noChangeArrowheads="1"/>
          </p:cNvSpPr>
          <p:nvPr/>
        </p:nvSpPr>
        <p:spPr bwMode="auto">
          <a:xfrm>
            <a:off x="5562600" y="6338927"/>
            <a:ext cx="2362200" cy="369332"/>
          </a:xfrm>
          <a:prstGeom prst="rect">
            <a:avLst/>
          </a:prstGeom>
          <a:noFill/>
          <a:ln w="9525">
            <a:noFill/>
            <a:miter lim="800000"/>
            <a:headEnd/>
            <a:tailEnd/>
          </a:ln>
        </p:spPr>
        <p:txBody>
          <a:bodyPr wrap="square">
            <a:spAutoFit/>
          </a:bodyPr>
          <a:lstStyle/>
          <a:p>
            <a:r>
              <a:rPr lang="en-US" dirty="0">
                <a:latin typeface="Tw Cen MT" pitchFamily="34" charset="0"/>
              </a:rPr>
              <a:t>(APA, 2013)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581" y="4777436"/>
            <a:ext cx="1880419"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ox(in)">
                                      <p:cBhvr>
                                        <p:cTn id="7" dur="500"/>
                                        <p:tgtEl>
                                          <p:spTgt spid="2">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ox(in)">
                                      <p:cBhvr>
                                        <p:cTn id="10" dur="500"/>
                                        <p:tgtEl>
                                          <p:spTgt spid="2">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ox(in)">
                                      <p:cBhvr>
                                        <p:cTn id="13" dur="500"/>
                                        <p:tgtEl>
                                          <p:spTgt spid="2">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ox(in)">
                                      <p:cBhvr>
                                        <p:cTn id="16" dur="500"/>
                                        <p:tgtEl>
                                          <p:spTgt spid="2">
                                            <p:txEl>
                                              <p:pRg st="3" end="3"/>
                                            </p:txEl>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ox(in)">
                                      <p:cBhvr>
                                        <p:cTn id="19" dur="500"/>
                                        <p:tgtEl>
                                          <p:spTgt spid="2">
                                            <p:txEl>
                                              <p:pRg st="4" end="4"/>
                                            </p:txEl>
                                          </p:spTgt>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ox(in)">
                                      <p:cBhvr>
                                        <p:cTn id="22" dur="500"/>
                                        <p:tgtEl>
                                          <p:spTgt spid="2">
                                            <p:txEl>
                                              <p:pRg st="5" end="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ox(in)">
                                      <p:cBhvr>
                                        <p:cTn id="25" dur="500"/>
                                        <p:tgtEl>
                                          <p:spTgt spid="2">
                                            <p:txEl>
                                              <p:pRg st="6" end="6"/>
                                            </p:txEl>
                                          </p:spTgt>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ox(in)">
                                      <p:cBhvr>
                                        <p:cTn id="28" dur="500"/>
                                        <p:tgtEl>
                                          <p:spTgt spid="2">
                                            <p:txEl>
                                              <p:pRg st="7" end="7"/>
                                            </p:txEl>
                                          </p:spTgt>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ox(in)">
                                      <p:cBhvr>
                                        <p:cTn id="31" dur="500"/>
                                        <p:tgtEl>
                                          <p:spTgt spid="2">
                                            <p:txEl>
                                              <p:pRg st="8" end="8"/>
                                            </p:txEl>
                                          </p:spTgt>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ox(in)">
                                      <p:cBhvr>
                                        <p:cTn id="34"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p:txBody>
          <a:bodyPr/>
          <a:lstStyle/>
          <a:p>
            <a:pPr eaLnBrk="1" hangingPunct="1"/>
            <a:r>
              <a:rPr lang="en-US" dirty="0"/>
              <a:t>What is PTSD? Criterion A </a:t>
            </a:r>
          </a:p>
        </p:txBody>
      </p:sp>
      <p:sp>
        <p:nvSpPr>
          <p:cNvPr id="2" name="Content Placeholder 1"/>
          <p:cNvSpPr>
            <a:spLocks noGrp="1"/>
          </p:cNvSpPr>
          <p:nvPr>
            <p:ph idx="1"/>
          </p:nvPr>
        </p:nvSpPr>
        <p:spPr/>
        <p:txBody>
          <a:bodyPr>
            <a:normAutofit/>
          </a:bodyPr>
          <a:lstStyle/>
          <a:p>
            <a:pPr eaLnBrk="1" hangingPunct="1">
              <a:defRPr/>
            </a:pPr>
            <a:r>
              <a:rPr lang="en-US" sz="2400" dirty="0"/>
              <a:t>The person was exposed to: death, threatened death, actual or threatened serious injury, or actual or threatened sexual violence as follows (one required):</a:t>
            </a:r>
          </a:p>
          <a:p>
            <a:pPr lvl="1" eaLnBrk="1" hangingPunct="1">
              <a:defRPr/>
            </a:pPr>
            <a:r>
              <a:rPr lang="en-US" sz="1800" dirty="0"/>
              <a:t>Direct exposure</a:t>
            </a:r>
          </a:p>
          <a:p>
            <a:pPr lvl="1" eaLnBrk="1" hangingPunct="1">
              <a:defRPr/>
            </a:pPr>
            <a:r>
              <a:rPr lang="en-US" sz="1800" dirty="0"/>
              <a:t>Witnessing, in person</a:t>
            </a:r>
          </a:p>
          <a:p>
            <a:pPr lvl="1" eaLnBrk="1" hangingPunct="1">
              <a:defRPr/>
            </a:pPr>
            <a:r>
              <a:rPr lang="en-US" sz="1800" dirty="0"/>
              <a:t>Indirectly, by learning that a close relative or close friend was exposed to trauma.  If the event involved actual or threatened death, it must have been violent or accidental</a:t>
            </a:r>
          </a:p>
          <a:p>
            <a:pPr lvl="1" eaLnBrk="1" hangingPunct="1">
              <a:defRPr/>
            </a:pPr>
            <a:r>
              <a:rPr lang="en-US" sz="1800" dirty="0"/>
              <a:t>Repeated or extreme indirect exposure to aversive details of the events, usually in the course of professional duties</a:t>
            </a:r>
          </a:p>
          <a:p>
            <a:pPr marL="320040" indent="-320040" eaLnBrk="1" fontAlgn="auto" hangingPunct="1">
              <a:spcAft>
                <a:spcPts val="0"/>
              </a:spcAft>
              <a:buFont typeface="Wingdings"/>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2"/>
          <p:cNvSpPr>
            <a:spLocks noGrp="1"/>
          </p:cNvSpPr>
          <p:nvPr>
            <p:ph type="title"/>
          </p:nvPr>
        </p:nvSpPr>
        <p:spPr/>
        <p:txBody>
          <a:bodyPr/>
          <a:lstStyle/>
          <a:p>
            <a:pPr eaLnBrk="1" hangingPunct="1"/>
            <a:r>
              <a:rPr lang="en-US" dirty="0"/>
              <a:t>What is PTSD? Criterion A </a:t>
            </a:r>
          </a:p>
        </p:txBody>
      </p:sp>
      <p:sp>
        <p:nvSpPr>
          <p:cNvPr id="2" name="Content Placeholder 1"/>
          <p:cNvSpPr>
            <a:spLocks noGrp="1"/>
          </p:cNvSpPr>
          <p:nvPr>
            <p:ph idx="1"/>
          </p:nvPr>
        </p:nvSpPr>
        <p:spPr/>
        <p:txBody>
          <a:bodyPr>
            <a:normAutofit fontScale="92500" lnSpcReduction="20000"/>
          </a:bodyPr>
          <a:lstStyle/>
          <a:p>
            <a:pPr fontAlgn="auto">
              <a:spcAft>
                <a:spcPts val="0"/>
              </a:spcAft>
              <a:defRPr/>
            </a:pPr>
            <a:r>
              <a:rPr lang="en-US" sz="2400" dirty="0"/>
              <a:t>Examples</a:t>
            </a:r>
          </a:p>
          <a:p>
            <a:pPr marL="651510" lvl="1" fontAlgn="auto">
              <a:spcAft>
                <a:spcPts val="0"/>
              </a:spcAft>
              <a:defRPr/>
            </a:pPr>
            <a:r>
              <a:rPr lang="en-US" sz="2400" dirty="0"/>
              <a:t>Combat</a:t>
            </a:r>
          </a:p>
          <a:p>
            <a:pPr marL="651510" lvl="1" fontAlgn="auto">
              <a:spcAft>
                <a:spcPts val="0"/>
              </a:spcAft>
              <a:defRPr/>
            </a:pPr>
            <a:r>
              <a:rPr lang="en-US" sz="2400" dirty="0"/>
              <a:t>Physical or sexual assault (e.g., military sexual trauma, MST)</a:t>
            </a:r>
          </a:p>
          <a:p>
            <a:pPr lvl="2" fontAlgn="auto">
              <a:spcAft>
                <a:spcPts val="0"/>
              </a:spcAft>
              <a:buFont typeface="Wingdings" panose="05000000000000000000" pitchFamily="2" charset="2"/>
              <a:buChar char="§"/>
              <a:defRPr/>
            </a:pPr>
            <a:r>
              <a:rPr lang="en-US" sz="2400" dirty="0"/>
              <a:t>“Sexual trauma in the military does not occur only during training or peacetime and in fact, the stress of war may be associated with increases in rates of sexual harassment and assault” </a:t>
            </a:r>
          </a:p>
          <a:p>
            <a:pPr lvl="2" fontAlgn="auto">
              <a:spcAft>
                <a:spcPts val="0"/>
              </a:spcAft>
              <a:buFont typeface="Wingdings" panose="05000000000000000000" pitchFamily="2" charset="2"/>
              <a:buChar char="§"/>
              <a:defRPr/>
            </a:pPr>
            <a:r>
              <a:rPr lang="en-US" sz="2400" dirty="0"/>
              <a:t>Can be childhood or adult-related</a:t>
            </a:r>
          </a:p>
          <a:p>
            <a:pPr lvl="2" fontAlgn="auto">
              <a:spcAft>
                <a:spcPts val="0"/>
              </a:spcAft>
              <a:buFont typeface="Wingdings" panose="05000000000000000000" pitchFamily="2" charset="2"/>
              <a:buChar char="§"/>
              <a:defRPr/>
            </a:pPr>
            <a:r>
              <a:rPr lang="en-US" sz="2400" dirty="0"/>
              <a:t>Domestic violence</a:t>
            </a:r>
          </a:p>
          <a:p>
            <a:pPr marL="651510" lvl="1" fontAlgn="auto">
              <a:spcAft>
                <a:spcPts val="0"/>
              </a:spcAft>
              <a:defRPr/>
            </a:pPr>
            <a:r>
              <a:rPr lang="en-US" sz="2400" dirty="0"/>
              <a:t>Serious accident (e.g., auto accident)</a:t>
            </a:r>
          </a:p>
          <a:p>
            <a:pPr marL="651510" lvl="1" fontAlgn="auto">
              <a:spcAft>
                <a:spcPts val="0"/>
              </a:spcAft>
              <a:defRPr/>
            </a:pPr>
            <a:r>
              <a:rPr lang="en-US" sz="2400" dirty="0"/>
              <a:t>Natural disaster</a:t>
            </a:r>
          </a:p>
          <a:p>
            <a:pPr marL="651510" lvl="1" fontAlgn="auto">
              <a:spcAft>
                <a:spcPts val="0"/>
              </a:spcAft>
              <a:defRPr/>
            </a:pPr>
            <a:r>
              <a:rPr lang="en-US" sz="2400" dirty="0"/>
              <a:t>First responders, EMTs, Trauma therapists</a:t>
            </a:r>
          </a:p>
          <a:p>
            <a:pPr marL="365760" lvl="1" indent="0" eaLnBrk="1" fontAlgn="auto" hangingPunct="1">
              <a:spcAft>
                <a:spcPts val="0"/>
              </a:spcAft>
              <a:buNone/>
              <a:defRPr/>
            </a:pPr>
            <a:endParaRPr lang="en-US" dirty="0"/>
          </a:p>
          <a:p>
            <a:pPr marL="640080" lvl="1" indent="-274320" eaLnBrk="1" fontAlgn="auto" hangingPunct="1">
              <a:spcAft>
                <a:spcPts val="0"/>
              </a:spcAft>
              <a:buFont typeface="Wingdings 2"/>
              <a:buChar char=""/>
              <a:defRPr/>
            </a:pPr>
            <a:endParaRPr lang="en-US" dirty="0"/>
          </a:p>
          <a:p>
            <a:pPr marL="320040" indent="-320040" eaLnBrk="1" fontAlgn="auto" hangingPunct="1">
              <a:spcAft>
                <a:spcPts val="0"/>
              </a:spcAft>
              <a:buFont typeface="Wingdings"/>
              <a:buChar char=""/>
              <a:defRPr/>
            </a:pPr>
            <a:endParaRPr lang="en-US" dirty="0"/>
          </a:p>
          <a:p>
            <a:pPr marL="320040" indent="-320040" eaLnBrk="1" fontAlgn="auto" hangingPunct="1">
              <a:spcAft>
                <a:spcPts val="0"/>
              </a:spcAft>
              <a:buFont typeface="Wingdings"/>
              <a:buChar char=""/>
              <a:defRPr/>
            </a:pPr>
            <a:endParaRPr lang="en-US" dirty="0"/>
          </a:p>
        </p:txBody>
      </p:sp>
      <p:sp>
        <p:nvSpPr>
          <p:cNvPr id="37892" name="TextBox 4"/>
          <p:cNvSpPr txBox="1">
            <a:spLocks noChangeArrowheads="1"/>
          </p:cNvSpPr>
          <p:nvPr/>
        </p:nvSpPr>
        <p:spPr bwMode="auto">
          <a:xfrm>
            <a:off x="5791200" y="6248400"/>
            <a:ext cx="3352800" cy="400110"/>
          </a:xfrm>
          <a:prstGeom prst="rect">
            <a:avLst/>
          </a:prstGeom>
          <a:noFill/>
          <a:ln w="9525">
            <a:noFill/>
            <a:miter lim="800000"/>
            <a:headEnd/>
            <a:tailEnd/>
          </a:ln>
        </p:spPr>
        <p:txBody>
          <a:bodyPr>
            <a:spAutoFit/>
          </a:bodyPr>
          <a:lstStyle/>
          <a:p>
            <a:r>
              <a:rPr lang="en-US" sz="2000" dirty="0">
                <a:latin typeface="Tw Cen MT" pitchFamily="34" charset="0"/>
              </a:rPr>
              <a:t>(NCPTSD, 2016b)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10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10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2">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10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10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10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2">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10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10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10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2"/>
          <p:cNvSpPr>
            <a:spLocks noGrp="1"/>
          </p:cNvSpPr>
          <p:nvPr>
            <p:ph type="title"/>
          </p:nvPr>
        </p:nvSpPr>
        <p:spPr/>
        <p:txBody>
          <a:bodyPr/>
          <a:lstStyle/>
          <a:p>
            <a:pPr eaLnBrk="1" hangingPunct="1"/>
            <a:r>
              <a:rPr lang="en-US" dirty="0"/>
              <a:t>What is PTSD? Criterion B</a:t>
            </a:r>
          </a:p>
        </p:txBody>
      </p:sp>
      <p:sp>
        <p:nvSpPr>
          <p:cNvPr id="2" name="Content Placeholder 1"/>
          <p:cNvSpPr>
            <a:spLocks noGrp="1"/>
          </p:cNvSpPr>
          <p:nvPr>
            <p:ph idx="1"/>
          </p:nvPr>
        </p:nvSpPr>
        <p:spPr>
          <a:xfrm>
            <a:off x="304800" y="1752600"/>
            <a:ext cx="8461375" cy="4572000"/>
          </a:xfrm>
        </p:spPr>
        <p:txBody>
          <a:bodyPr>
            <a:normAutofit lnSpcReduction="10000"/>
          </a:bodyPr>
          <a:lstStyle/>
          <a:p>
            <a:pPr eaLnBrk="1" fontAlgn="auto" hangingPunct="1">
              <a:spcAft>
                <a:spcPts val="0"/>
              </a:spcAft>
              <a:defRPr/>
            </a:pPr>
            <a:r>
              <a:rPr lang="en-US" sz="2400" dirty="0"/>
              <a:t>Re-experiencing</a:t>
            </a:r>
          </a:p>
          <a:p>
            <a:pPr marL="651510" lvl="1" fontAlgn="auto">
              <a:spcAft>
                <a:spcPts val="0"/>
              </a:spcAft>
              <a:defRPr/>
            </a:pPr>
            <a:r>
              <a:rPr lang="en-US" sz="2400" dirty="0"/>
              <a:t>Recurrent, involuntary &amp; intrusive memories</a:t>
            </a:r>
          </a:p>
          <a:p>
            <a:pPr marL="651510" lvl="1" fontAlgn="auto">
              <a:spcAft>
                <a:spcPts val="0"/>
              </a:spcAft>
              <a:defRPr/>
            </a:pPr>
            <a:r>
              <a:rPr lang="en-US" sz="2400" dirty="0"/>
              <a:t>Distressing dreams, nightmares</a:t>
            </a:r>
          </a:p>
          <a:p>
            <a:pPr marL="651510" lvl="1" fontAlgn="auto">
              <a:spcAft>
                <a:spcPts val="0"/>
              </a:spcAft>
              <a:defRPr/>
            </a:pPr>
            <a:r>
              <a:rPr lang="en-US" sz="2400" dirty="0"/>
              <a:t>Flashbacks: feeling that the event is actually happening again</a:t>
            </a:r>
          </a:p>
          <a:p>
            <a:pPr marL="651510" lvl="1" fontAlgn="auto">
              <a:spcAft>
                <a:spcPts val="0"/>
              </a:spcAft>
              <a:defRPr/>
            </a:pPr>
            <a:r>
              <a:rPr lang="en-US" sz="2400" dirty="0"/>
              <a:t>Psychological distress and/or physiological reactivity to cues</a:t>
            </a:r>
          </a:p>
          <a:p>
            <a:pPr lvl="2" eaLnBrk="1" fontAlgn="auto" hangingPunct="1">
              <a:spcAft>
                <a:spcPts val="0"/>
              </a:spcAft>
              <a:buFont typeface="Wingdings" panose="05000000000000000000" pitchFamily="2" charset="2"/>
              <a:buChar char="§"/>
              <a:defRPr/>
            </a:pPr>
            <a:r>
              <a:rPr lang="en-US" sz="2400" dirty="0"/>
              <a:t>Auditory (loud noises, helicopters, sirens, crying), visual (seeing people), smell (diesel fuel)</a:t>
            </a:r>
          </a:p>
          <a:p>
            <a:pPr lvl="2" eaLnBrk="1" fontAlgn="auto" hangingPunct="1">
              <a:spcAft>
                <a:spcPts val="0"/>
              </a:spcAft>
              <a:buFont typeface="Wingdings" panose="05000000000000000000" pitchFamily="2" charset="2"/>
              <a:buChar char="§"/>
              <a:defRPr/>
            </a:pPr>
            <a:r>
              <a:rPr lang="en-US" sz="2400" dirty="0">
                <a:hlinkClick r:id="rId3"/>
              </a:rPr>
              <a:t>https://www.youtube.com/watch?v=bgpRw92d1MA&amp;feature=youtu.be</a:t>
            </a:r>
            <a:endParaRPr lang="en-US" sz="2400" dirty="0"/>
          </a:p>
          <a:p>
            <a:pPr lvl="2" eaLnBrk="1" fontAlgn="auto" hangingPunct="1">
              <a:spcAft>
                <a:spcPts val="0"/>
              </a:spcAft>
              <a:buFont typeface="Wingdings" panose="05000000000000000000" pitchFamily="2" charset="2"/>
              <a:buChar char="§"/>
              <a:defRPr/>
            </a:pPr>
            <a:r>
              <a:rPr lang="en-US" sz="2400" dirty="0"/>
              <a:t>Sweating, rapid heartbeat and breathing when thinking about the trauma (anniversary dates)</a:t>
            </a:r>
          </a:p>
          <a:p>
            <a:pPr lvl="2" eaLnBrk="1" fontAlgn="auto" hangingPunct="1">
              <a:spcAft>
                <a:spcPts val="0"/>
              </a:spcAft>
              <a:buFont typeface="Wingdings"/>
              <a:buChar char=""/>
              <a:defRPr/>
            </a:pPr>
            <a:endParaRPr lang="en-US" dirty="0"/>
          </a:p>
        </p:txBody>
      </p:sp>
      <p:sp>
        <p:nvSpPr>
          <p:cNvPr id="39940" name="TextBox 5"/>
          <p:cNvSpPr txBox="1">
            <a:spLocks noChangeArrowheads="1"/>
          </p:cNvSpPr>
          <p:nvPr/>
        </p:nvSpPr>
        <p:spPr bwMode="auto">
          <a:xfrm>
            <a:off x="5257800" y="6324600"/>
            <a:ext cx="3886200" cy="369888"/>
          </a:xfrm>
          <a:prstGeom prst="rect">
            <a:avLst/>
          </a:prstGeom>
          <a:noFill/>
          <a:ln w="9525">
            <a:noFill/>
            <a:miter lim="800000"/>
            <a:headEnd/>
            <a:tailEnd/>
          </a:ln>
        </p:spPr>
        <p:txBody>
          <a:bodyPr>
            <a:spAutoFit/>
          </a:bodyPr>
          <a:lstStyle/>
          <a:p>
            <a:r>
              <a:rPr lang="en-US" dirty="0">
                <a:latin typeface="Tw Cen MT" pitchFamily="34" charset="0"/>
              </a:rPr>
              <a:t>(NCPTSD, 2016b)</a:t>
            </a:r>
          </a:p>
        </p:txBody>
      </p:sp>
      <p:pic>
        <p:nvPicPr>
          <p:cNvPr id="6" name="Picture 2" descr="C:\Users\Shana\AppData\Local\Microsoft\Windows\Temporary Internet Files\Content.IE5\KYYMAPLF\MC900192199[1].wmf">
            <a:extLst>
              <a:ext uri="{FF2B5EF4-FFF2-40B4-BE49-F238E27FC236}">
                <a16:creationId xmlns:a16="http://schemas.microsoft.com/office/drawing/2014/main" id="{6B03B0AC-9A71-4B84-AD24-F63FBF8AE612}"/>
              </a:ext>
            </a:extLst>
          </p:cNvPr>
          <p:cNvPicPr>
            <a:picLocks noChangeAspect="1" noChangeArrowheads="1"/>
          </p:cNvPicPr>
          <p:nvPr/>
        </p:nvPicPr>
        <p:blipFill>
          <a:blip r:embed="rId4" cstate="print"/>
          <a:srcRect/>
          <a:stretch>
            <a:fillRect/>
          </a:stretch>
        </p:blipFill>
        <p:spPr bwMode="auto">
          <a:xfrm>
            <a:off x="7086600" y="1545019"/>
            <a:ext cx="1546571" cy="132177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10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10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1000"/>
                                        <p:tgtEl>
                                          <p:spTgt spid="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1000"/>
                                        <p:tgtEl>
                                          <p:spTgt spid="2">
                                            <p:txEl>
                                              <p:pRg st="4" end="4"/>
                                            </p:txEl>
                                          </p:spTgt>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linds(horizontal)">
                                      <p:cBhvr>
                                        <p:cTn id="22" dur="1000"/>
                                        <p:tgtEl>
                                          <p:spTgt spid="2">
                                            <p:txEl>
                                              <p:pRg st="5" end="5"/>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linds(horizontal)">
                                      <p:cBhvr>
                                        <p:cTn id="25" dur="1000"/>
                                        <p:tgtEl>
                                          <p:spTgt spid="2">
                                            <p:txEl>
                                              <p:pRg st="6" end="6"/>
                                            </p:txEl>
                                          </p:spTgt>
                                        </p:tgtEl>
                                      </p:cBhvr>
                                    </p:animEffect>
                                  </p:childTnLst>
                                </p:cTn>
                              </p:par>
                            </p:childTnLst>
                          </p:cTn>
                        </p:par>
                        <p:par>
                          <p:cTn id="26" fill="hold">
                            <p:stCondLst>
                              <p:cond delay="1000"/>
                            </p:stCondLst>
                            <p:childTnLst>
                              <p:par>
                                <p:cTn id="27" presetID="3" presetClass="entr" presetSubtype="10" fill="hold" grpId="0" nodeType="after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blinds(horizontal)">
                                      <p:cBhvr>
                                        <p:cTn id="29" dur="1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2"/>
          <p:cNvSpPr>
            <a:spLocks noGrp="1"/>
          </p:cNvSpPr>
          <p:nvPr>
            <p:ph type="title"/>
          </p:nvPr>
        </p:nvSpPr>
        <p:spPr/>
        <p:txBody>
          <a:bodyPr/>
          <a:lstStyle/>
          <a:p>
            <a:pPr eaLnBrk="1" hangingPunct="1"/>
            <a:r>
              <a:rPr lang="en-US" dirty="0"/>
              <a:t>What is PTSD? Criterion C </a:t>
            </a:r>
          </a:p>
        </p:txBody>
      </p:sp>
      <p:sp>
        <p:nvSpPr>
          <p:cNvPr id="2" name="Content Placeholder 1"/>
          <p:cNvSpPr>
            <a:spLocks noGrp="1"/>
          </p:cNvSpPr>
          <p:nvPr>
            <p:ph idx="1"/>
          </p:nvPr>
        </p:nvSpPr>
        <p:spPr>
          <a:xfrm>
            <a:off x="457200" y="1600200"/>
            <a:ext cx="8382000" cy="5029200"/>
          </a:xfrm>
        </p:spPr>
        <p:txBody>
          <a:bodyPr>
            <a:normAutofit/>
          </a:bodyPr>
          <a:lstStyle/>
          <a:p>
            <a:pPr eaLnBrk="1" fontAlgn="auto" hangingPunct="1">
              <a:spcAft>
                <a:spcPts val="0"/>
              </a:spcAft>
              <a:defRPr/>
            </a:pPr>
            <a:r>
              <a:rPr lang="en-US" sz="2400" dirty="0"/>
              <a:t>Avoidance</a:t>
            </a:r>
          </a:p>
          <a:p>
            <a:pPr marL="708660" lvl="1" fontAlgn="auto">
              <a:spcAft>
                <a:spcPts val="0"/>
              </a:spcAft>
              <a:defRPr/>
            </a:pPr>
            <a:r>
              <a:rPr lang="en-US" sz="2400" dirty="0"/>
              <a:t>Avoid thoughts, feelings, conversations associated with the trauma (internal)</a:t>
            </a:r>
          </a:p>
          <a:p>
            <a:pPr lvl="2" fontAlgn="auto">
              <a:spcAft>
                <a:spcPts val="0"/>
              </a:spcAft>
              <a:buFont typeface="Wingdings" panose="05000000000000000000" pitchFamily="2" charset="2"/>
              <a:buChar char="§"/>
              <a:defRPr/>
            </a:pPr>
            <a:r>
              <a:rPr lang="en-US" sz="2400" dirty="0"/>
              <a:t>Substance use/abuse, avoiding the news</a:t>
            </a:r>
          </a:p>
          <a:p>
            <a:pPr marL="708660" lvl="1" fontAlgn="auto">
              <a:spcAft>
                <a:spcPts val="0"/>
              </a:spcAft>
              <a:defRPr/>
            </a:pPr>
            <a:r>
              <a:rPr lang="en-US" sz="2400" dirty="0"/>
              <a:t>Avoid activities, places, people that arouse recollections (external)</a:t>
            </a:r>
          </a:p>
          <a:p>
            <a:pPr lvl="2" fontAlgn="auto">
              <a:spcAft>
                <a:spcPts val="0"/>
              </a:spcAft>
              <a:buFont typeface="Wingdings" panose="05000000000000000000" pitchFamily="2" charset="2"/>
              <a:buChar char="§"/>
              <a:defRPr/>
            </a:pPr>
            <a:r>
              <a:rPr lang="en-US" sz="2400" dirty="0"/>
              <a:t>Avoiding going to sleep (e.g., if abused as a child in your bed), avoiding driving (e.g., after crash) , avoiding concerts because too open/crowded (e.g. makes you feel hypervigilant)</a:t>
            </a:r>
          </a:p>
        </p:txBody>
      </p:sp>
      <p:sp>
        <p:nvSpPr>
          <p:cNvPr id="41988" name="TextBox 4"/>
          <p:cNvSpPr txBox="1">
            <a:spLocks noChangeArrowheads="1"/>
          </p:cNvSpPr>
          <p:nvPr/>
        </p:nvSpPr>
        <p:spPr bwMode="auto">
          <a:xfrm>
            <a:off x="5486400" y="6400800"/>
            <a:ext cx="3657600" cy="369888"/>
          </a:xfrm>
          <a:prstGeom prst="rect">
            <a:avLst/>
          </a:prstGeom>
          <a:noFill/>
          <a:ln w="9525">
            <a:noFill/>
            <a:miter lim="800000"/>
            <a:headEnd/>
            <a:tailEnd/>
          </a:ln>
        </p:spPr>
        <p:txBody>
          <a:bodyPr>
            <a:spAutoFit/>
          </a:bodyPr>
          <a:lstStyle/>
          <a:p>
            <a:r>
              <a:rPr lang="en-US" dirty="0">
                <a:latin typeface="Tw Cen MT" pitchFamily="34" charset="0"/>
              </a:rPr>
              <a:t>(NCPTSD, 2016b)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1000"/>
                                        <p:tgtEl>
                                          <p:spTgt spid="2">
                                            <p:txEl>
                                              <p:pRg st="0" end="0"/>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linds(horizontal)">
                                      <p:cBhvr>
                                        <p:cTn id="10" dur="1000"/>
                                        <p:tgtEl>
                                          <p:spTgt spid="2">
                                            <p:txEl>
                                              <p:pRg st="1" end="1"/>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linds(horizontal)">
                                      <p:cBhvr>
                                        <p:cTn id="13" dur="1000"/>
                                        <p:tgtEl>
                                          <p:spTgt spid="2">
                                            <p:txEl>
                                              <p:pRg st="2" end="2"/>
                                            </p:txEl>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linds(horizontal)">
                                      <p:cBhvr>
                                        <p:cTn id="16" dur="1000"/>
                                        <p:tgtEl>
                                          <p:spTgt spid="2">
                                            <p:txEl>
                                              <p:pRg st="3" end="3"/>
                                            </p:txEl>
                                          </p:spTgt>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linds(horizontal)">
                                      <p:cBhvr>
                                        <p:cTn id="19"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PTSD? Criterion D</a:t>
            </a:r>
          </a:p>
        </p:txBody>
      </p:sp>
      <p:sp>
        <p:nvSpPr>
          <p:cNvPr id="3" name="Content Placeholder 2"/>
          <p:cNvSpPr>
            <a:spLocks noGrp="1"/>
          </p:cNvSpPr>
          <p:nvPr>
            <p:ph idx="1"/>
          </p:nvPr>
        </p:nvSpPr>
        <p:spPr>
          <a:xfrm>
            <a:off x="381000" y="1752600"/>
            <a:ext cx="8153400" cy="4800600"/>
          </a:xfrm>
        </p:spPr>
        <p:txBody>
          <a:bodyPr/>
          <a:lstStyle/>
          <a:p>
            <a:pPr marL="387985" eaLnBrk="1" fontAlgn="auto" hangingPunct="1">
              <a:spcAft>
                <a:spcPts val="0"/>
              </a:spcAft>
              <a:defRPr/>
            </a:pPr>
            <a:r>
              <a:rPr lang="en-US" sz="2000" dirty="0"/>
              <a:t>Negative alterations in cognitions and mood</a:t>
            </a:r>
          </a:p>
          <a:p>
            <a:pPr marL="708660" lvl="1" fontAlgn="auto">
              <a:spcAft>
                <a:spcPts val="0"/>
              </a:spcAft>
              <a:defRPr/>
            </a:pPr>
            <a:r>
              <a:rPr lang="en-US" sz="2000" dirty="0"/>
              <a:t>Inability to recall key features of the traumatic event</a:t>
            </a:r>
          </a:p>
          <a:p>
            <a:pPr marL="983297" lvl="2" indent="-342900" fontAlgn="auto">
              <a:spcAft>
                <a:spcPts val="0"/>
              </a:spcAft>
              <a:buFont typeface="Wingdings" panose="05000000000000000000" pitchFamily="2" charset="2"/>
              <a:buChar char="§"/>
              <a:defRPr/>
            </a:pPr>
            <a:r>
              <a:rPr lang="en-US" sz="2000" dirty="0"/>
              <a:t>Not due to head injury, alcohol or drugs</a:t>
            </a:r>
          </a:p>
          <a:p>
            <a:pPr marL="708660" lvl="1" fontAlgn="auto">
              <a:spcAft>
                <a:spcPts val="0"/>
              </a:spcAft>
              <a:defRPr/>
            </a:pPr>
            <a:r>
              <a:rPr lang="en-US" sz="2000" dirty="0"/>
              <a:t>Persistent (and often distorted) negative beliefs and expectations about oneself or the world </a:t>
            </a:r>
          </a:p>
          <a:p>
            <a:pPr marL="983297" lvl="2" indent="-342900" fontAlgn="auto">
              <a:spcAft>
                <a:spcPts val="0"/>
              </a:spcAft>
              <a:defRPr/>
            </a:pPr>
            <a:r>
              <a:rPr lang="en-US" sz="2000" dirty="0"/>
              <a:t>“I am bad.” “The world is completely dangerous.”</a:t>
            </a:r>
          </a:p>
          <a:p>
            <a:pPr marL="708660" lvl="1" fontAlgn="auto">
              <a:spcAft>
                <a:spcPts val="0"/>
              </a:spcAft>
              <a:defRPr/>
            </a:pPr>
            <a:r>
              <a:rPr lang="en-US" sz="2000" dirty="0"/>
              <a:t>Persistently negative trauma-related emotions</a:t>
            </a:r>
          </a:p>
          <a:p>
            <a:pPr marL="983297" lvl="2" indent="-342900" fontAlgn="auto">
              <a:spcAft>
                <a:spcPts val="0"/>
              </a:spcAft>
              <a:defRPr/>
            </a:pPr>
            <a:r>
              <a:rPr lang="en-US" sz="2000" dirty="0"/>
              <a:t>Fear, horror, anger, guilt or shame</a:t>
            </a:r>
          </a:p>
          <a:p>
            <a:pPr marL="708660" lvl="1" fontAlgn="auto">
              <a:spcAft>
                <a:spcPts val="0"/>
              </a:spcAft>
              <a:defRPr/>
            </a:pPr>
            <a:r>
              <a:rPr lang="en-US" sz="2000" dirty="0"/>
              <a:t>Diminished interest in activities previously enjoyed</a:t>
            </a:r>
          </a:p>
          <a:p>
            <a:pPr marL="708660" lvl="1" fontAlgn="auto">
              <a:spcAft>
                <a:spcPts val="0"/>
              </a:spcAft>
              <a:defRPr/>
            </a:pPr>
            <a:r>
              <a:rPr lang="en-US" sz="2000" dirty="0"/>
              <a:t>Feeling alienated from others (e.g., detachment)</a:t>
            </a:r>
          </a:p>
          <a:p>
            <a:pPr marL="983297" lvl="2" indent="-342900" fontAlgn="auto">
              <a:spcAft>
                <a:spcPts val="0"/>
              </a:spcAft>
              <a:defRPr/>
            </a:pPr>
            <a:r>
              <a:rPr lang="en-US" sz="2000" dirty="0"/>
              <a:t>Sadness, hopeless, “outside looking in”</a:t>
            </a:r>
          </a:p>
          <a:p>
            <a:pPr marL="708660" lvl="1" fontAlgn="auto">
              <a:spcAft>
                <a:spcPts val="0"/>
              </a:spcAft>
              <a:defRPr/>
            </a:pPr>
            <a:r>
              <a:rPr lang="en-US" sz="2000" dirty="0"/>
              <a:t>Persistent inability to experience positive emotions</a:t>
            </a:r>
          </a:p>
          <a:p>
            <a:pPr lvl="1" eaLnBrk="1" fontAlgn="auto" hangingPunct="1">
              <a:spcAft>
                <a:spcPts val="0"/>
              </a:spcAft>
              <a:buFont typeface="Wingdings"/>
              <a:buChar char=""/>
              <a:defRPr/>
            </a:pPr>
            <a:endParaRPr lang="en-US" dirty="0"/>
          </a:p>
          <a:p>
            <a:endParaRPr lang="en-US" dirty="0"/>
          </a:p>
        </p:txBody>
      </p:sp>
    </p:spTree>
    <p:extLst>
      <p:ext uri="{BB962C8B-B14F-4D97-AF65-F5344CB8AC3E}">
        <p14:creationId xmlns:p14="http://schemas.microsoft.com/office/powerpoint/2010/main" val="3869985257"/>
      </p:ext>
    </p:extLst>
  </p:cSld>
  <p:clrMapOvr>
    <a:masterClrMapping/>
  </p:clrMapOvr>
</p:sld>
</file>

<file path=ppt/theme/theme1.xml><?xml version="1.0" encoding="utf-8"?>
<a:theme xmlns:a="http://schemas.openxmlformats.org/drawingml/2006/main" name="2_PPT_VHA_Template2">
  <a:themeElements>
    <a:clrScheme name="Custom 5">
      <a:dk1>
        <a:sysClr val="windowText" lastClr="000000"/>
      </a:dk1>
      <a:lt1>
        <a:sysClr val="window" lastClr="FFFFFF"/>
      </a:lt1>
      <a:dk2>
        <a:srgbClr val="FFFFFE"/>
      </a:dk2>
      <a:lt2>
        <a:srgbClr val="FFFFFE"/>
      </a:lt2>
      <a:accent1>
        <a:srgbClr val="0083BE"/>
      </a:accent1>
      <a:accent2>
        <a:srgbClr val="78BE20"/>
      </a:accent2>
      <a:accent3>
        <a:srgbClr val="C4262E"/>
      </a:accent3>
      <a:accent4>
        <a:srgbClr val="FF7F32"/>
      </a:accent4>
      <a:accent5>
        <a:srgbClr val="F3CF45"/>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VA slide template_JUN2016</Template>
  <TotalTime>4478</TotalTime>
  <Words>3615</Words>
  <Application>Microsoft Office PowerPoint</Application>
  <PresentationFormat>On-screen Show (4:3)</PresentationFormat>
  <Paragraphs>460</Paragraphs>
  <Slides>37</Slides>
  <Notes>32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MS PGothic</vt:lpstr>
      <vt:lpstr>Arial</vt:lpstr>
      <vt:lpstr>Calibri</vt:lpstr>
      <vt:lpstr>Georgia</vt:lpstr>
      <vt:lpstr>Times New Roman</vt:lpstr>
      <vt:lpstr>Tw Cen MT</vt:lpstr>
      <vt:lpstr>Wingdings</vt:lpstr>
      <vt:lpstr>Wingdings 2</vt:lpstr>
      <vt:lpstr>2_PPT_VHA_Template2</vt:lpstr>
      <vt:lpstr>PowerPoint Presentation</vt:lpstr>
      <vt:lpstr>Outline of Presentation</vt:lpstr>
      <vt:lpstr>Objectives</vt:lpstr>
      <vt:lpstr>What is PTSD? Diagnosis</vt:lpstr>
      <vt:lpstr>What is PTSD? Criterion A </vt:lpstr>
      <vt:lpstr>What is PTSD? Criterion A </vt:lpstr>
      <vt:lpstr>What is PTSD? Criterion B</vt:lpstr>
      <vt:lpstr>What is PTSD? Criterion C </vt:lpstr>
      <vt:lpstr>What is PTSD? Criterion D</vt:lpstr>
      <vt:lpstr>What is PTSD? Criterion E</vt:lpstr>
      <vt:lpstr>What is PTSD? Criterion F, G, &amp; H </vt:lpstr>
      <vt:lpstr>How common is PTSD?</vt:lpstr>
      <vt:lpstr>Assessment: Measures</vt:lpstr>
      <vt:lpstr>Assessment: Measures</vt:lpstr>
      <vt:lpstr>Assessment: Measures</vt:lpstr>
      <vt:lpstr>Assessment: Measures</vt:lpstr>
      <vt:lpstr>Assessment: Clinical Interview</vt:lpstr>
      <vt:lpstr>Treatments: Review</vt:lpstr>
      <vt:lpstr>Treatments:  APA Clinical Practice Guideline for the Treatment of PTSD in Adults (released 2/24/17)</vt:lpstr>
      <vt:lpstr>Treatments:  VA/DOD Clinical Practice Guideline for the Management of Posttraumatic Stress Disorder and Acute Stress Disorder</vt:lpstr>
      <vt:lpstr>Treatments: Cognitive Processing Therapy (CPT)</vt:lpstr>
      <vt:lpstr>Treatments: Cognitive Processing Therapy (CPT)</vt:lpstr>
      <vt:lpstr>Treatments: Cognitive Processing Therapy (CPT)</vt:lpstr>
      <vt:lpstr>Treatments: CPT Coach</vt:lpstr>
      <vt:lpstr>Treatments: Prolonged Exposure (PE)</vt:lpstr>
      <vt:lpstr>Treatments: Prolonged Exposure (PE)</vt:lpstr>
      <vt:lpstr>Treatments: PE Handouts</vt:lpstr>
      <vt:lpstr>Treatments: PE Coach</vt:lpstr>
      <vt:lpstr>Treatments: Other</vt:lpstr>
      <vt:lpstr>Avoidance</vt:lpstr>
      <vt:lpstr>Avoidance</vt:lpstr>
      <vt:lpstr>Avoidance</vt:lpstr>
      <vt:lpstr>Treatments: Video clip</vt:lpstr>
      <vt:lpstr>Additional Considerations:  Primary Care</vt:lpstr>
      <vt:lpstr>Additional Considerations:  Psychosocial Stressors</vt:lpstr>
      <vt:lpstr>References</vt:lpstr>
      <vt:lpstr>References</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PTSD in the Student Veteran Population:  What it looks like, What to do</dc:title>
  <dc:creator>Shana</dc:creator>
  <cp:lastModifiedBy>Spangler, Shana L.</cp:lastModifiedBy>
  <cp:revision>423</cp:revision>
  <cp:lastPrinted>2018-10-17T22:23:30Z</cp:lastPrinted>
  <dcterms:created xsi:type="dcterms:W3CDTF">2010-12-20T23:51:21Z</dcterms:created>
  <dcterms:modified xsi:type="dcterms:W3CDTF">2018-10-19T21:39:28Z</dcterms:modified>
</cp:coreProperties>
</file>